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sldIdLst>
    <p:sldId id="256" r:id="rId2"/>
    <p:sldId id="305" r:id="rId3"/>
    <p:sldId id="257" r:id="rId4"/>
    <p:sldId id="263" r:id="rId5"/>
    <p:sldId id="306" r:id="rId6"/>
    <p:sldId id="264" r:id="rId7"/>
    <p:sldId id="265" r:id="rId8"/>
    <p:sldId id="266" r:id="rId9"/>
    <p:sldId id="307" r:id="rId10"/>
    <p:sldId id="308" r:id="rId11"/>
    <p:sldId id="267" r:id="rId12"/>
    <p:sldId id="268" r:id="rId13"/>
    <p:sldId id="258" r:id="rId14"/>
    <p:sldId id="269" r:id="rId15"/>
    <p:sldId id="309" r:id="rId16"/>
    <p:sldId id="270" r:id="rId17"/>
    <p:sldId id="271" r:id="rId18"/>
    <p:sldId id="272" r:id="rId19"/>
    <p:sldId id="273" r:id="rId20"/>
    <p:sldId id="274" r:id="rId21"/>
    <p:sldId id="275" r:id="rId22"/>
    <p:sldId id="259" r:id="rId23"/>
    <p:sldId id="276" r:id="rId24"/>
    <p:sldId id="277" r:id="rId25"/>
    <p:sldId id="278" r:id="rId26"/>
    <p:sldId id="279" r:id="rId27"/>
    <p:sldId id="280" r:id="rId28"/>
    <p:sldId id="260" r:id="rId29"/>
    <p:sldId id="281" r:id="rId30"/>
    <p:sldId id="282" r:id="rId31"/>
    <p:sldId id="283" r:id="rId32"/>
    <p:sldId id="284" r:id="rId33"/>
    <p:sldId id="285" r:id="rId34"/>
    <p:sldId id="261" r:id="rId35"/>
    <p:sldId id="286" r:id="rId36"/>
    <p:sldId id="287" r:id="rId37"/>
    <p:sldId id="288" r:id="rId38"/>
    <p:sldId id="289" r:id="rId39"/>
    <p:sldId id="290" r:id="rId40"/>
    <p:sldId id="291" r:id="rId41"/>
    <p:sldId id="262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E7EA"/>
    <a:srgbClr val="E7EAED"/>
    <a:srgbClr val="CCD2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31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656599-3447-4DD5-9A64-76AE3EF283D7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E23CB3-62D6-42F9-B0DC-719340E19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0024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E23CB3-62D6-42F9-B0DC-719340E1956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545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0"/>
            <a:ext cx="3556000" cy="6858000"/>
          </a:xfrm>
          <a:prstGeom prst="rect">
            <a:avLst/>
          </a:prstGeom>
          <a:solidFill>
            <a:srgbClr val="0056B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3" name="Picture 8" descr="GR.YAI.05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228600"/>
            <a:ext cx="2501900" cy="47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4165600" y="1292225"/>
            <a:ext cx="71120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4506259" y="3048000"/>
            <a:ext cx="6364941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553201"/>
            <a:ext cx="2844800" cy="16827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rgbClr val="C0C0C0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53201"/>
            <a:ext cx="3860800" cy="168275"/>
          </a:xfrm>
          <a:prstGeom prst="rect">
            <a:avLst/>
          </a:prstGeom>
        </p:spPr>
        <p:txBody>
          <a:bodyPr/>
          <a:lstStyle>
            <a:lvl1pPr>
              <a:defRPr sz="1100" dirty="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/>
              <a:t>@2026 YASKAWA America, Inc.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553201"/>
            <a:ext cx="2844800" cy="168275"/>
          </a:xfrm>
          <a:prstGeom prst="rect">
            <a:avLst/>
          </a:prstGeom>
        </p:spPr>
        <p:txBody>
          <a:bodyPr/>
          <a:lstStyle>
            <a:lvl1pPr>
              <a:defRPr sz="1100" smtClean="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fld id="{67B21D72-4C15-42A4-80C9-EA2CFEB5EDD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4661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0056B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dirty="0"/>
          </a:p>
        </p:txBody>
      </p:sp>
      <p:pic>
        <p:nvPicPr>
          <p:cNvPr id="4" name="Picture 8" descr="GR.YAI.05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477001"/>
            <a:ext cx="18288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2743200" y="6751638"/>
            <a:ext cx="5283200" cy="228600"/>
          </a:xfrm>
          <a:prstGeom prst="rect">
            <a:avLst/>
          </a:prstGeom>
        </p:spPr>
        <p:txBody>
          <a:bodyPr/>
          <a:lstStyle>
            <a:lvl1pPr>
              <a:defRPr dirty="0" smtClean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en-US" dirty="0"/>
              <a:t>@2026 YASKAWA America, Inc.</a:t>
            </a:r>
          </a:p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D093E3F-9284-1F8E-065F-5244781C6A29}"/>
              </a:ext>
            </a:extLst>
          </p:cNvPr>
          <p:cNvSpPr txBox="1"/>
          <p:nvPr userDrawn="1"/>
        </p:nvSpPr>
        <p:spPr>
          <a:xfrm>
            <a:off x="8026400" y="6452672"/>
            <a:ext cx="4142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</a:rPr>
              <a:t>Crane &amp; Hoist Trainer Course</a:t>
            </a:r>
          </a:p>
        </p:txBody>
      </p:sp>
    </p:spTree>
    <p:extLst>
      <p:ext uri="{BB962C8B-B14F-4D97-AF65-F5344CB8AC3E}">
        <p14:creationId xmlns:p14="http://schemas.microsoft.com/office/powerpoint/2010/main" val="2585388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B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100" dirty="0"/>
          </a:p>
        </p:txBody>
      </p:sp>
      <p:pic>
        <p:nvPicPr>
          <p:cNvPr id="10" name="Picture 11" descr="GR.YAI.05_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6477001"/>
            <a:ext cx="18542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523038"/>
            <a:ext cx="2844800" cy="228600"/>
          </a:xfrm>
          <a:prstGeom prst="rect">
            <a:avLst/>
          </a:prstGeo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7C65DCE-A7B8-44A5-95D9-7508EF4A2E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30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rgbClr val="0056B9"/>
          </a:solidFill>
          <a:ln>
            <a:noFill/>
          </a:ln>
        </p:spPr>
        <p:txBody>
          <a:bodyPr lIns="182880" tIns="182880"/>
          <a:lstStyle/>
          <a:p>
            <a:pPr>
              <a:lnSpc>
                <a:spcPct val="90000"/>
              </a:lnSpc>
              <a:spcAft>
                <a:spcPts val="600"/>
              </a:spcAft>
              <a:buFont typeface="Arial" pitchFamily="34" charset="0"/>
              <a:buNone/>
            </a:pPr>
            <a:endParaRPr lang="ja-JP" altLang="en-US" sz="1400" i="1">
              <a:solidFill>
                <a:schemeClr val="bg1"/>
              </a:solidFill>
              <a:latin typeface="Arial" pitchFamily="34" charset="0"/>
            </a:endParaRPr>
          </a:p>
        </p:txBody>
      </p:sp>
      <p:sp>
        <p:nvSpPr>
          <p:cNvPr id="11" name="Footer Placeholder 4"/>
          <p:cNvSpPr txBox="1">
            <a:spLocks/>
          </p:cNvSpPr>
          <p:nvPr userDrawn="1"/>
        </p:nvSpPr>
        <p:spPr bwMode="gray">
          <a:xfrm>
            <a:off x="3865034" y="6445250"/>
            <a:ext cx="4461933" cy="260350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© 20</a:t>
            </a:r>
            <a:r>
              <a:rPr lang="en-US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26 </a:t>
            </a:r>
            <a:r>
              <a:rPr lang="fr-FR" altLang="ja-JP" sz="1100" dirty="0">
                <a:latin typeface="Arial" panose="020B0604020202020204" pitchFamily="34" charset="0"/>
                <a:cs typeface="Arial" panose="020B0604020202020204" pitchFamily="34" charset="0"/>
              </a:rPr>
              <a:t>Yaskawa America, Inc.</a:t>
            </a:r>
            <a:endParaRPr lang="en-US" altLang="ja-JP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sz="1100" dirty="0"/>
          </a:p>
        </p:txBody>
      </p:sp>
      <p:pic>
        <p:nvPicPr>
          <p:cNvPr id="5" name="図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604" y="2438400"/>
            <a:ext cx="5370793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8753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576770-C5C0-D169-230C-BA73ABC02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CF7AE0-6686-F9E9-01EA-DAECDC704B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2CB8B4-C787-ABA5-946C-5981C1E6CF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224AB2C-2146-4B64-B746-248C9E1953BE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4D67F-1FFE-712E-9618-4FFB1852E8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89CB1-9442-C08D-AE58-84421935A6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151775C-C93E-44A0-9863-96955F47F8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222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EBA68AF-101A-1D05-B7C3-0D3AD4EBEB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94263" y="124905"/>
            <a:ext cx="7728085" cy="1470025"/>
          </a:xfrm>
        </p:spPr>
        <p:txBody>
          <a:bodyPr/>
          <a:lstStyle/>
          <a:p>
            <a:r>
              <a:rPr lang="en-US" dirty="0"/>
              <a:t>Overhead Crane Train-the-Trainer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69F738A-6D16-3433-C74B-C1082E8D5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846" y="1720272"/>
            <a:ext cx="8483132" cy="4627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6283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228CA3-F969-C7EA-DB52-446955842B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706B89-9D02-963A-B2A8-FA25B60C7DBE}"/>
              </a:ext>
            </a:extLst>
          </p:cNvPr>
          <p:cNvSpPr txBox="1"/>
          <p:nvPr/>
        </p:nvSpPr>
        <p:spPr>
          <a:xfrm>
            <a:off x="797326" y="720571"/>
            <a:ext cx="9277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Handling Training Challenges (The 3 Types)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C9D6BF-7216-C6F0-D687-2B43285560AB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FCBF3EC-8600-1162-1FD2-C4D43C8BB2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0704" y="1089903"/>
            <a:ext cx="9728430" cy="530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06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2AEF8-318C-B689-FCDC-E13BEC8B3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0B63BDB-2419-D224-639A-E3792086EF94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B383B50-C9EA-6DF8-59AF-64D6DC349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550" y="600202"/>
            <a:ext cx="10534650" cy="5746173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8169477-B081-98C5-7547-E681CD796432}"/>
              </a:ext>
            </a:extLst>
          </p:cNvPr>
          <p:cNvSpPr/>
          <p:nvPr/>
        </p:nvSpPr>
        <p:spPr>
          <a:xfrm>
            <a:off x="8410575" y="1009650"/>
            <a:ext cx="2800350" cy="434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7BDEF0-10B7-3BD1-12F9-C3CE07A1E44F}"/>
              </a:ext>
            </a:extLst>
          </p:cNvPr>
          <p:cNvSpPr/>
          <p:nvPr/>
        </p:nvSpPr>
        <p:spPr>
          <a:xfrm>
            <a:off x="295275" y="5353049"/>
            <a:ext cx="11082338" cy="993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E9E062E-2EDE-6FF4-3AC1-66F171354A92}"/>
              </a:ext>
            </a:extLst>
          </p:cNvPr>
          <p:cNvSpPr/>
          <p:nvPr/>
        </p:nvSpPr>
        <p:spPr>
          <a:xfrm>
            <a:off x="590550" y="1009650"/>
            <a:ext cx="7820025" cy="3192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9464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7C44C-A69A-23DB-C729-9AA41859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ED09065-A53D-5B05-4D73-059C3AFB98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9525"/>
            <a:ext cx="11449050" cy="639016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3F24355-4137-C761-AFD8-5DFD0F585FDC}"/>
              </a:ext>
            </a:extLst>
          </p:cNvPr>
          <p:cNvSpPr/>
          <p:nvPr/>
        </p:nvSpPr>
        <p:spPr>
          <a:xfrm>
            <a:off x="4114800" y="695325"/>
            <a:ext cx="3905250" cy="5704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9D74C28-0A71-31F7-2A82-0C5AFA2858FB}"/>
              </a:ext>
            </a:extLst>
          </p:cNvPr>
          <p:cNvSpPr/>
          <p:nvPr/>
        </p:nvSpPr>
        <p:spPr>
          <a:xfrm>
            <a:off x="8020050" y="695325"/>
            <a:ext cx="3829050" cy="57043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04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9A099-7414-9B3B-5B58-E0380096B0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E3BFA91-362C-0E19-0E16-4FCF5A007496}"/>
              </a:ext>
            </a:extLst>
          </p:cNvPr>
          <p:cNvSpPr txBox="1"/>
          <p:nvPr/>
        </p:nvSpPr>
        <p:spPr>
          <a:xfrm>
            <a:off x="453958" y="342451"/>
            <a:ext cx="9666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Module 2: Core Curriculum Mastery</a:t>
            </a:r>
          </a:p>
        </p:txBody>
      </p:sp>
    </p:spTree>
    <p:extLst>
      <p:ext uri="{BB962C8B-B14F-4D97-AF65-F5344CB8AC3E}">
        <p14:creationId xmlns:p14="http://schemas.microsoft.com/office/powerpoint/2010/main" val="20414756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711131D-8EA3-58E7-93BA-6EC0DF306CB1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2: Deconstructing the Technical Content for Trainees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674901F-CF3C-2963-D174-A5825CD09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489" y="974236"/>
            <a:ext cx="3063153" cy="197851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C5D5E9-9C2E-BC9E-4E11-2172B48226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0322" y="974237"/>
            <a:ext cx="3063153" cy="197851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CA7AF1A-8C52-C65D-C01C-140F9689E6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024" y="974238"/>
            <a:ext cx="2919284" cy="18855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9A80C9-DA61-BC0D-75ED-54EC278E0B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6" y="981438"/>
            <a:ext cx="2919284" cy="1885587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8F9E25D-AA98-DE32-E37C-F33291F4F94C}"/>
              </a:ext>
            </a:extLst>
          </p:cNvPr>
          <p:cNvSpPr/>
          <p:nvPr/>
        </p:nvSpPr>
        <p:spPr>
          <a:xfrm>
            <a:off x="4483873" y="809625"/>
            <a:ext cx="7708127" cy="2003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70BCAA-4119-69D8-85B8-F54DE79B860A}"/>
              </a:ext>
            </a:extLst>
          </p:cNvPr>
          <p:cNvSpPr txBox="1"/>
          <p:nvPr/>
        </p:nvSpPr>
        <p:spPr>
          <a:xfrm>
            <a:off x="85725" y="3105150"/>
            <a:ext cx="291928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SAF-T-1000 Crane and Hoist Operator Training - Instructor Guide.pptx</a:t>
            </a:r>
          </a:p>
          <a:p>
            <a:endParaRPr lang="en-US" sz="1400" dirty="0"/>
          </a:p>
          <a:p>
            <a:r>
              <a:rPr lang="en-US" sz="1400" dirty="0"/>
              <a:t>SAF-T-1001 Crane and Hoist Operator Training.pptx</a:t>
            </a:r>
          </a:p>
          <a:p>
            <a:endParaRPr lang="en-US" sz="1400" dirty="0"/>
          </a:p>
          <a:p>
            <a:r>
              <a:rPr lang="en-US" sz="1400" dirty="0"/>
              <a:t>G:\Safety\Safety Training\Crane and Hoist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CA73F19-234A-9DEC-D3BE-982D3C05E95E}"/>
              </a:ext>
            </a:extLst>
          </p:cNvPr>
          <p:cNvSpPr txBox="1"/>
          <p:nvPr/>
        </p:nvSpPr>
        <p:spPr>
          <a:xfrm>
            <a:off x="3005009" y="3097950"/>
            <a:ext cx="29192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SAF-T-1002 Crane and Hoist Student Handouts</a:t>
            </a:r>
          </a:p>
          <a:p>
            <a:endParaRPr lang="en-US" sz="1400"/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188118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36A66-FAB9-E01D-D4FD-19A67C5CC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D4898B-B8E2-A430-8660-E91DECECC84E}"/>
              </a:ext>
            </a:extLst>
          </p:cNvPr>
          <p:cNvSpPr txBox="1"/>
          <p:nvPr/>
        </p:nvSpPr>
        <p:spPr>
          <a:xfrm>
            <a:off x="1083076" y="568171"/>
            <a:ext cx="92771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1: Module Title Slide</a:t>
            </a:r>
          </a:p>
          <a:p>
            <a:r>
              <a:rPr lang="en-US" b="1" dirty="0"/>
              <a:t>Visual:</a:t>
            </a:r>
            <a:r>
              <a:rPr lang="en-US" dirty="0"/>
              <a:t> Blueprint-style graphics or clear photos of a Jib crane, a Bridge crane, and a Gantry crane side-by-side.</a:t>
            </a:r>
          </a:p>
          <a:p>
            <a:r>
              <a:rPr lang="en-US" b="1" dirty="0"/>
              <a:t>Title:</a:t>
            </a:r>
            <a:r>
              <a:rPr lang="en-US" dirty="0"/>
              <a:t> Module 2: Core Curriculum Mastery</a:t>
            </a:r>
          </a:p>
          <a:p>
            <a:r>
              <a:rPr lang="en-US" b="1" dirty="0"/>
              <a:t>Subtitle:</a:t>
            </a:r>
            <a:r>
              <a:rPr lang="en-US" dirty="0"/>
              <a:t> Deconstructing the Technical Content for Trainees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In this module, we review the exact core topics you will be teaching.</a:t>
            </a:r>
          </a:p>
          <a:p>
            <a:pPr lvl="1"/>
            <a:r>
              <a:rPr lang="en-US" dirty="0"/>
              <a:t>Remember, you know this stuff like the back of your hand, but your trainees won't. We are going to focus on the common mistakes rookies make and the absolute non-negotiables for each crane type.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DEF7FD-70E9-00AA-7972-72F08B550CAB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2: Deconstructing the Technical Content for Trainees</a:t>
            </a:r>
          </a:p>
        </p:txBody>
      </p:sp>
    </p:spTree>
    <p:extLst>
      <p:ext uri="{BB962C8B-B14F-4D97-AF65-F5344CB8AC3E}">
        <p14:creationId xmlns:p14="http://schemas.microsoft.com/office/powerpoint/2010/main" val="8648337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CB0E2-5873-7277-25F5-5045D3B61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44AC3A9-D78E-4023-DAEB-E4031B1A1356}"/>
              </a:ext>
            </a:extLst>
          </p:cNvPr>
          <p:cNvSpPr txBox="1"/>
          <p:nvPr/>
        </p:nvSpPr>
        <p:spPr>
          <a:xfrm>
            <a:off x="1083076" y="568171"/>
            <a:ext cx="92771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2: Demystifying Crane Types (Jib, Bridge, &amp; Gantry)</a:t>
            </a:r>
          </a:p>
          <a:p>
            <a:r>
              <a:rPr lang="en-US" b="1" dirty="0"/>
              <a:t>Title:</a:t>
            </a:r>
            <a:r>
              <a:rPr lang="en-US" dirty="0"/>
              <a:t> Teaching Crane Architecture &amp; Structural Hazards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Jib Cranes:</a:t>
            </a:r>
            <a:r>
              <a:rPr lang="en-US" dirty="0"/>
              <a:t> Wall vs. pillar mounts. Boom rotation hazards and the danger of "boom drift."</a:t>
            </a:r>
          </a:p>
          <a:p>
            <a:pPr lvl="1"/>
            <a:r>
              <a:rPr lang="en-US" b="1" dirty="0"/>
              <a:t>Bridge Cranes:</a:t>
            </a:r>
            <a:r>
              <a:rPr lang="en-US" dirty="0"/>
              <a:t> Runway tracks, end-truck alignment, and overhead building clearances.</a:t>
            </a:r>
          </a:p>
          <a:p>
            <a:pPr lvl="1"/>
            <a:r>
              <a:rPr lang="en-US" b="1" dirty="0"/>
              <a:t>Gantry Cranes:</a:t>
            </a:r>
            <a:r>
              <a:rPr lang="en-US" dirty="0"/>
              <a:t> Floor tracks or polyurethane wheels. Leg impact hazards and floor debris obstructions.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When training a rookie, make sure they visually check the physical limits of the crane </a:t>
            </a:r>
            <a:r>
              <a:rPr lang="en-US" i="1" dirty="0"/>
              <a:t>before</a:t>
            </a:r>
            <a:r>
              <a:rPr lang="en-US" dirty="0"/>
              <a:t> operating.</a:t>
            </a:r>
          </a:p>
          <a:p>
            <a:pPr lvl="1"/>
            <a:r>
              <a:rPr lang="en-US" dirty="0"/>
              <a:t>Remind your trainees that Jib cranes can rebound or drift if stopped suddenly, and Gantry legs at floor level are a major hazard for anyone walking in the bay.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895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E678B-8915-B2B5-6E13-1F660311DF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1A1F423-B566-5B97-35D8-EAD00A6208A3}"/>
              </a:ext>
            </a:extLst>
          </p:cNvPr>
          <p:cNvSpPr txBox="1"/>
          <p:nvPr/>
        </p:nvSpPr>
        <p:spPr>
          <a:xfrm>
            <a:off x="1083076" y="568171"/>
            <a:ext cx="92771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3: Controller Mechanics – Pendant Safety</a:t>
            </a:r>
          </a:p>
          <a:p>
            <a:r>
              <a:rPr lang="en-US" b="1" dirty="0"/>
              <a:t>Title:</a:t>
            </a:r>
            <a:r>
              <a:rPr lang="en-US" dirty="0"/>
              <a:t> Teaching Pendant Operation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Body Positioning:</a:t>
            </a:r>
            <a:r>
              <a:rPr lang="en-US" dirty="0"/>
              <a:t> Walking </a:t>
            </a:r>
            <a:r>
              <a:rPr lang="en-US" i="1" dirty="0"/>
              <a:t>with</a:t>
            </a:r>
            <a:r>
              <a:rPr lang="en-US" dirty="0"/>
              <a:t> the load, never under it or in the path of travel.</a:t>
            </a:r>
          </a:p>
          <a:p>
            <a:pPr lvl="1"/>
            <a:r>
              <a:rPr lang="en-US" b="1" dirty="0"/>
              <a:t>Cord Management:</a:t>
            </a:r>
            <a:r>
              <a:rPr lang="en-US" dirty="0"/>
              <a:t> Avoiding tripping hazards and preventing snagging on floor machinery.</a:t>
            </a:r>
          </a:p>
          <a:p>
            <a:pPr lvl="1"/>
            <a:r>
              <a:rPr lang="en-US" b="1" dirty="0"/>
              <a:t>Strain Relief:</a:t>
            </a:r>
            <a:r>
              <a:rPr lang="en-US" dirty="0"/>
              <a:t> Teaching trainees never to pull the bridge or trolley by the pendant cord itself.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Rookies often walk backward while watching the load, which is a major tripping hazard. Teach your trainers to enforce the "look at your path, then look at the load" sequence.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6201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75E3C-7556-930E-9AB2-9EFF1A0B06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39175D3-7F4F-8AE4-75A2-D3DAB012013E}"/>
              </a:ext>
            </a:extLst>
          </p:cNvPr>
          <p:cNvSpPr txBox="1"/>
          <p:nvPr/>
        </p:nvSpPr>
        <p:spPr>
          <a:xfrm>
            <a:off x="1083076" y="568171"/>
            <a:ext cx="927716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4: Controller Mechanics – Belly-Box (Radio) Safety</a:t>
            </a:r>
          </a:p>
          <a:p>
            <a:r>
              <a:rPr lang="en-US" b="1" dirty="0"/>
              <a:t>Title:</a:t>
            </a:r>
            <a:r>
              <a:rPr lang="en-US" dirty="0"/>
              <a:t> Teaching Belly-Box (Wireless) Operation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The Line-of-Sight Rule:</a:t>
            </a:r>
            <a:r>
              <a:rPr lang="en-US" dirty="0"/>
              <a:t> Maintaining a clear view of the crane and the load at all times.</a:t>
            </a:r>
          </a:p>
          <a:p>
            <a:pPr lvl="1"/>
            <a:r>
              <a:rPr lang="en-US" b="1" dirty="0"/>
              <a:t>Accidental Actuation:</a:t>
            </a:r>
            <a:r>
              <a:rPr lang="en-US" dirty="0"/>
              <a:t> Powering down the remote when rigging, tagging, or stepping away.</a:t>
            </a:r>
          </a:p>
          <a:p>
            <a:pPr lvl="1"/>
            <a:r>
              <a:rPr lang="en-US" b="1" dirty="0"/>
              <a:t>Battery &amp; Ergonomics:</a:t>
            </a:r>
            <a:r>
              <a:rPr lang="en-US" dirty="0"/>
              <a:t> Proper harness adjustment to prevent fatigue and accidental bumping of joysticks.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Wireless remotes introduce a massive risk: operating from around a corner or while blinded. Stress to your future trainers that the belly-box </a:t>
            </a:r>
            <a:r>
              <a:rPr lang="en-US" i="1" dirty="0"/>
              <a:t>must</a:t>
            </a:r>
            <a:r>
              <a:rPr lang="en-US" dirty="0"/>
              <a:t> be switched off completely during rigging so a bumped lever doesn't crush a hand.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23749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623D86-B7E4-99B4-2281-FA6635791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ADED5F3-2EF1-B351-4D5A-1B6B561C8787}"/>
              </a:ext>
            </a:extLst>
          </p:cNvPr>
          <p:cNvSpPr txBox="1"/>
          <p:nvPr/>
        </p:nvSpPr>
        <p:spPr>
          <a:xfrm>
            <a:off x="1083076" y="568171"/>
            <a:ext cx="92771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5: Teaching Pre-Shift Inspections</a:t>
            </a:r>
          </a:p>
          <a:p>
            <a:r>
              <a:rPr lang="en-US" b="1" dirty="0"/>
              <a:t>Title:</a:t>
            </a:r>
            <a:r>
              <a:rPr lang="en-US" dirty="0"/>
              <a:t> The "No-Go" Inspection Criteria</a:t>
            </a:r>
          </a:p>
          <a:p>
            <a:r>
              <a:rPr lang="en-US" b="1" dirty="0"/>
              <a:t>Visual/Photos:</a:t>
            </a:r>
            <a:r>
              <a:rPr lang="en-US" dirty="0"/>
              <a:t> Close-up examples of a stretched hook, a missing safety latch, and a frayed wire rope.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The Critical Five:</a:t>
            </a:r>
            <a:r>
              <a:rPr lang="en-US" dirty="0"/>
              <a:t> Hook &amp; Latch, Wire Rope/Chain, Limit Switches, Controls, and Unusual Noises.</a:t>
            </a:r>
          </a:p>
          <a:p>
            <a:pPr lvl="1"/>
            <a:r>
              <a:rPr lang="en-US" b="1" dirty="0"/>
              <a:t>Testing the Upper Limit Switch:</a:t>
            </a:r>
            <a:r>
              <a:rPr lang="en-US" dirty="0"/>
              <a:t> Driving the block up slowly </a:t>
            </a:r>
            <a:r>
              <a:rPr lang="en-US" i="1" dirty="0"/>
              <a:t>without</a:t>
            </a:r>
            <a:r>
              <a:rPr lang="en-US" dirty="0"/>
              <a:t> a load to ensure it stops.</a:t>
            </a:r>
          </a:p>
          <a:p>
            <a:pPr lvl="1"/>
            <a:r>
              <a:rPr lang="en-US" b="1" dirty="0"/>
              <a:t>Documentation:</a:t>
            </a:r>
            <a:r>
              <a:rPr lang="en-US" dirty="0"/>
              <a:t> How to teach trainees to properly log an inspection and lock out a failed crane.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Trainees love to skip paperwork. Show your trainers how to instill the "Inspect Every Shift" habit. Emphasize that testing the upper limit switch at the start of the day is a lifesaver.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826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190F669-4A31-8D9C-ACDC-CE03FD103419}"/>
              </a:ext>
            </a:extLst>
          </p:cNvPr>
          <p:cNvSpPr txBox="1"/>
          <p:nvPr/>
        </p:nvSpPr>
        <p:spPr>
          <a:xfrm>
            <a:off x="1714500" y="285750"/>
            <a:ext cx="68103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Course Outline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B5E791F-130D-34F4-656E-96FE87057DB4}"/>
              </a:ext>
            </a:extLst>
          </p:cNvPr>
          <p:cNvSpPr txBox="1"/>
          <p:nvPr/>
        </p:nvSpPr>
        <p:spPr>
          <a:xfrm>
            <a:off x="1228725" y="4698444"/>
            <a:ext cx="8839200" cy="15696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This is </a:t>
            </a:r>
            <a:r>
              <a:rPr lang="en-US" sz="2400" b="1" dirty="0">
                <a:solidFill>
                  <a:schemeClr val="bg1"/>
                </a:solidFill>
              </a:rPr>
              <a:t>not</a:t>
            </a:r>
            <a:r>
              <a:rPr lang="en-US" sz="2400" dirty="0">
                <a:solidFill>
                  <a:schemeClr val="bg1"/>
                </a:solidFill>
              </a:rPr>
              <a:t> a Crane and Hoist Operator class. </a:t>
            </a:r>
          </a:p>
          <a:p>
            <a:endParaRPr lang="en-US" sz="2400" dirty="0">
              <a:solidFill>
                <a:schemeClr val="bg1"/>
              </a:solidFill>
            </a:endParaRPr>
          </a:p>
          <a:p>
            <a:r>
              <a:rPr lang="en-US" sz="2400" dirty="0">
                <a:solidFill>
                  <a:schemeClr val="bg1"/>
                </a:solidFill>
              </a:rPr>
              <a:t>You </a:t>
            </a:r>
            <a:r>
              <a:rPr lang="en-US" sz="2400" b="1" dirty="0">
                <a:solidFill>
                  <a:schemeClr val="bg1"/>
                </a:solidFill>
              </a:rPr>
              <a:t>must be a qualified </a:t>
            </a:r>
            <a:r>
              <a:rPr lang="en-US" sz="2400" dirty="0">
                <a:solidFill>
                  <a:schemeClr val="bg1"/>
                </a:solidFill>
              </a:rPr>
              <a:t>operator for the type(s) of cranes you are teaching people to operate.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A01F83-D762-390C-12DB-EEDC36AB9E1D}"/>
              </a:ext>
            </a:extLst>
          </p:cNvPr>
          <p:cNvSpPr txBox="1"/>
          <p:nvPr/>
        </p:nvSpPr>
        <p:spPr>
          <a:xfrm>
            <a:off x="2181225" y="1114425"/>
            <a:ext cx="763905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en-US" dirty="0"/>
              <a:t>Module 1: Foundations of Instructional Delivery</a:t>
            </a:r>
          </a:p>
          <a:p>
            <a:pPr>
              <a:spcAft>
                <a:spcPts val="2400"/>
              </a:spcAft>
            </a:pPr>
            <a:r>
              <a:rPr lang="en-US" dirty="0"/>
              <a:t>Module 2: Core Curriculum Mastery</a:t>
            </a:r>
          </a:p>
          <a:p>
            <a:pPr>
              <a:spcAft>
                <a:spcPts val="2400"/>
              </a:spcAft>
            </a:pPr>
            <a:r>
              <a:rPr lang="en-US" dirty="0"/>
              <a:t>Module 3: Micro Teaching Assignments</a:t>
            </a:r>
          </a:p>
          <a:p>
            <a:pPr>
              <a:spcAft>
                <a:spcPts val="2400"/>
              </a:spcAft>
            </a:pPr>
            <a:r>
              <a:rPr lang="en-US" dirty="0"/>
              <a:t>Module 4: Evaluation and Coaching Methods</a:t>
            </a:r>
          </a:p>
          <a:p>
            <a:pPr>
              <a:spcAft>
                <a:spcPts val="2400"/>
              </a:spcAft>
            </a:pPr>
            <a:r>
              <a:rPr lang="en-US" dirty="0"/>
              <a:t>Module 5: Practical Hands-On Evaluations</a:t>
            </a:r>
          </a:p>
          <a:p>
            <a:pPr>
              <a:spcAft>
                <a:spcPts val="2400"/>
              </a:spcAft>
            </a:pPr>
            <a:r>
              <a:rPr lang="en-US" dirty="0"/>
              <a:t>Module 6: Administration and Compliance</a:t>
            </a:r>
          </a:p>
        </p:txBody>
      </p:sp>
    </p:spTree>
    <p:extLst>
      <p:ext uri="{BB962C8B-B14F-4D97-AF65-F5344CB8AC3E}">
        <p14:creationId xmlns:p14="http://schemas.microsoft.com/office/powerpoint/2010/main" val="823793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789DD5-75BA-6C4C-8879-5AAB15F05D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0DB4F9-EFBC-165B-45CB-6B23D9CF8A95}"/>
              </a:ext>
            </a:extLst>
          </p:cNvPr>
          <p:cNvSpPr txBox="1"/>
          <p:nvPr/>
        </p:nvSpPr>
        <p:spPr>
          <a:xfrm>
            <a:off x="1083076" y="568171"/>
            <a:ext cx="92771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6: Rigging Fundamentals for Rookies</a:t>
            </a:r>
          </a:p>
          <a:p>
            <a:r>
              <a:rPr lang="en-US" b="1" dirty="0"/>
              <a:t>Title:</a:t>
            </a:r>
            <a:r>
              <a:rPr lang="en-US" dirty="0"/>
              <a:t> Breaking Down Rigging &amp; Hitches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Sling Selection:</a:t>
            </a:r>
            <a:r>
              <a:rPr lang="en-US" dirty="0"/>
              <a:t> Identifying capacity tags (Synthetic vs. Chain vs. Wire Rope).</a:t>
            </a:r>
          </a:p>
          <a:p>
            <a:pPr lvl="1"/>
            <a:r>
              <a:rPr lang="en-US" b="1" dirty="0"/>
              <a:t>The 3 Basic Hitches:</a:t>
            </a:r>
            <a:r>
              <a:rPr lang="en-US" dirty="0"/>
              <a:t> Vertical, Choker, and Basket.</a:t>
            </a:r>
          </a:p>
          <a:p>
            <a:pPr lvl="1"/>
            <a:r>
              <a:rPr lang="en-US" b="1" dirty="0"/>
              <a:t>Center of Gravity (CG):</a:t>
            </a:r>
            <a:r>
              <a:rPr lang="en-US" dirty="0"/>
              <a:t> Teaching trainees how to locate the CG so the load doesn't tilt or swing violently when lifted.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Rigging is where most crane accidents occur. Your trainers need to know how to teach basic sling angles. If a trainee can't find the capacity tag on a sling, that sling is dead to them—teach your trainers to enforce this rule strictly.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2947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91AFD4-2717-6581-2064-6E7FC7474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9947B43-3C52-9F29-DAD8-D322E2560BF5}"/>
              </a:ext>
            </a:extLst>
          </p:cNvPr>
          <p:cNvSpPr txBox="1"/>
          <p:nvPr/>
        </p:nvSpPr>
        <p:spPr>
          <a:xfrm>
            <a:off x="1083076" y="568171"/>
            <a:ext cx="927716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7: Communication, Hand Signals, &amp; Crowd Control</a:t>
            </a:r>
          </a:p>
          <a:p>
            <a:r>
              <a:rPr lang="en-US" b="1" dirty="0"/>
              <a:t>Title:</a:t>
            </a:r>
            <a:r>
              <a:rPr lang="en-US" dirty="0"/>
              <a:t> Controlling the Lifting Zone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Standardized Hand Signals:</a:t>
            </a:r>
            <a:r>
              <a:rPr lang="en-US" dirty="0"/>
              <a:t> Enforcing OSHA/ASME signals—no "custom" hand-waving.</a:t>
            </a:r>
          </a:p>
          <a:p>
            <a:pPr lvl="1"/>
            <a:r>
              <a:rPr lang="en-US" b="1" dirty="0"/>
              <a:t>The Emergency Stop Rule:</a:t>
            </a:r>
            <a:r>
              <a:rPr lang="en-US" dirty="0"/>
              <a:t> Anyone can give the stop signal, and the operator </a:t>
            </a:r>
            <a:r>
              <a:rPr lang="en-US" i="1" dirty="0"/>
              <a:t>must</a:t>
            </a:r>
            <a:r>
              <a:rPr lang="en-US" dirty="0"/>
              <a:t> obey it.</a:t>
            </a:r>
          </a:p>
          <a:p>
            <a:pPr lvl="1"/>
            <a:r>
              <a:rPr lang="en-US" b="1" dirty="0"/>
              <a:t>Zone Defense (Crowd Control):</a:t>
            </a:r>
            <a:r>
              <a:rPr lang="en-US" dirty="0"/>
              <a:t> Clearing pedestrians out of the travel path </a:t>
            </a:r>
            <a:r>
              <a:rPr lang="en-US" i="1" dirty="0"/>
              <a:t>before</a:t>
            </a:r>
            <a:r>
              <a:rPr lang="en-US" dirty="0"/>
              <a:t> the load lifts.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Direct your trainers to watch for "polite" operators who are afraid to yell at pedestrians or drop a horn/klaxon. If anyone walks under or near the load, the operator must stop the crane immediately.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552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E50F76-0E1B-D8DF-87EF-340F5C487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7B41B87-3F6D-8113-DFF1-0D276BD87F1E}"/>
              </a:ext>
            </a:extLst>
          </p:cNvPr>
          <p:cNvSpPr txBox="1"/>
          <p:nvPr/>
        </p:nvSpPr>
        <p:spPr>
          <a:xfrm>
            <a:off x="453958" y="342451"/>
            <a:ext cx="9666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Module 3: Micro-Teaching Assignments</a:t>
            </a:r>
          </a:p>
        </p:txBody>
      </p:sp>
    </p:spTree>
    <p:extLst>
      <p:ext uri="{BB962C8B-B14F-4D97-AF65-F5344CB8AC3E}">
        <p14:creationId xmlns:p14="http://schemas.microsoft.com/office/powerpoint/2010/main" val="16567635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EFE7E1-D2BA-CFE8-5173-9C17383569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FDD975-CCA5-9B85-FE4D-966FB39A780C}"/>
              </a:ext>
            </a:extLst>
          </p:cNvPr>
          <p:cNvSpPr txBox="1"/>
          <p:nvPr/>
        </p:nvSpPr>
        <p:spPr>
          <a:xfrm>
            <a:off x="1083076" y="568171"/>
            <a:ext cx="92771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1: Module Title Slide</a:t>
            </a:r>
          </a:p>
          <a:p>
            <a:r>
              <a:rPr lang="en-US" b="1" dirty="0"/>
              <a:t>Visual:</a:t>
            </a:r>
            <a:r>
              <a:rPr lang="en-US" dirty="0"/>
              <a:t> A photo of a trainer standing at a whiteboard or next to a crane, actively coaching a small group.</a:t>
            </a:r>
          </a:p>
          <a:p>
            <a:r>
              <a:rPr lang="en-US" b="1" dirty="0"/>
              <a:t>Title:</a:t>
            </a:r>
            <a:r>
              <a:rPr lang="en-US" dirty="0"/>
              <a:t> Module 3: Micro-Teaching Assignments</a:t>
            </a:r>
          </a:p>
          <a:p>
            <a:r>
              <a:rPr lang="en-US" b="1" dirty="0"/>
              <a:t>Subtitle:</a:t>
            </a:r>
            <a:r>
              <a:rPr lang="en-US" dirty="0"/>
              <a:t> Putting Your Instructor Skills to the Test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It’s time to step up to the front of the room.</a:t>
            </a:r>
          </a:p>
          <a:p>
            <a:pPr lvl="1"/>
            <a:r>
              <a:rPr lang="en-US" dirty="0"/>
              <a:t>In this module, we are assigning your 15-minute "Teach-Back" topics. This is your opportunity to practice delivery, manage a simulated classroom, and receive constructive feedback before you ever train a real student on the shop floor.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025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CEA537-8371-47D5-0429-CE667B686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D4FD487-61EA-F0B5-4AFB-E87C3F074B07}"/>
              </a:ext>
            </a:extLst>
          </p:cNvPr>
          <p:cNvSpPr txBox="1"/>
          <p:nvPr/>
        </p:nvSpPr>
        <p:spPr>
          <a:xfrm>
            <a:off x="1083076" y="568171"/>
            <a:ext cx="92771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2: The Teach-Back Rules of Engagement</a:t>
            </a:r>
          </a:p>
          <a:p>
            <a:r>
              <a:rPr lang="en-US" b="1" dirty="0"/>
              <a:t>Title:</a:t>
            </a:r>
            <a:r>
              <a:rPr lang="en-US" dirty="0"/>
              <a:t> Teach-Back Parameters &amp; Expectations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Strict 15-Minute Time Limit:</a:t>
            </a:r>
            <a:r>
              <a:rPr lang="en-US" dirty="0"/>
              <a:t> You must introduce, teach, and summarize your topic within the window.</a:t>
            </a:r>
          </a:p>
          <a:p>
            <a:pPr lvl="1"/>
            <a:r>
              <a:rPr lang="en-US" b="1" dirty="0"/>
              <a:t>Target Your Audience:</a:t>
            </a:r>
            <a:r>
              <a:rPr lang="en-US" dirty="0"/>
              <a:t> Treat your classmates as "green" trainees who have never touched a crane.</a:t>
            </a:r>
          </a:p>
          <a:p>
            <a:pPr lvl="1"/>
            <a:r>
              <a:rPr lang="en-US" b="1" dirty="0"/>
              <a:t>Incorporate Visuals/Props:</a:t>
            </a:r>
            <a:r>
              <a:rPr lang="en-US" dirty="0"/>
              <a:t> Use the actual equipment, pendants, rigging hardware, or slide material provided.</a:t>
            </a:r>
          </a:p>
          <a:p>
            <a:pPr lvl="1"/>
            <a:r>
              <a:rPr lang="en-US" b="1" dirty="0"/>
              <a:t>Engage the Room:</a:t>
            </a:r>
            <a:r>
              <a:rPr lang="en-US" dirty="0"/>
              <a:t> Do not just read to us; ask questions and verify understanding.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In the real world, time management is crucial. If you run over 15 minutes here, it means your future field training will drag out or miss critical points.</a:t>
            </a:r>
          </a:p>
          <a:p>
            <a:pPr lvl="1"/>
            <a:r>
              <a:rPr lang="en-US" dirty="0"/>
              <a:t>Keep it focused, interactive, and heavy on safety.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40767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A0E74-3F7B-C00F-7E6A-0208DB1C0D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568A0DF-0126-690B-39FB-F73ECD9628AB}"/>
              </a:ext>
            </a:extLst>
          </p:cNvPr>
          <p:cNvSpPr txBox="1"/>
          <p:nvPr/>
        </p:nvSpPr>
        <p:spPr>
          <a:xfrm>
            <a:off x="1083076" y="568171"/>
            <a:ext cx="927716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3: Topic Assignments (The Drawing Board)</a:t>
            </a:r>
          </a:p>
          <a:p>
            <a:r>
              <a:rPr lang="en-US" b="1" dirty="0"/>
              <a:t>Title:</a:t>
            </a:r>
            <a:r>
              <a:rPr lang="en-US" dirty="0"/>
              <a:t> Choose / Assign Your 15-Minute Topic</a:t>
            </a:r>
          </a:p>
          <a:p>
            <a:r>
              <a:rPr lang="en-US" b="1" dirty="0"/>
              <a:t>Two-Column Layout/List:</a:t>
            </a:r>
            <a:endParaRPr lang="en-US" dirty="0"/>
          </a:p>
          <a:p>
            <a:pPr lvl="1"/>
            <a:r>
              <a:rPr lang="en-US" b="1" dirty="0"/>
              <a:t>Topic 1:</a:t>
            </a:r>
            <a:r>
              <a:rPr lang="en-US" dirty="0"/>
              <a:t> Pre-Shift Hoist Limit Switch Testing</a:t>
            </a:r>
          </a:p>
          <a:p>
            <a:pPr lvl="1"/>
            <a:r>
              <a:rPr lang="en-US" b="1" dirty="0"/>
              <a:t>Topic 2:</a:t>
            </a:r>
            <a:r>
              <a:rPr lang="en-US" dirty="0"/>
              <a:t> OSHA/ASME Hand Signals Mastery</a:t>
            </a:r>
          </a:p>
          <a:p>
            <a:pPr lvl="1"/>
            <a:r>
              <a:rPr lang="en-US" b="1" dirty="0"/>
              <a:t>Topic 3:</a:t>
            </a:r>
            <a:r>
              <a:rPr lang="en-US" dirty="0"/>
              <a:t> Synthetic Sling Inspection &amp; Removal Criteria</a:t>
            </a:r>
          </a:p>
          <a:p>
            <a:pPr lvl="1"/>
            <a:r>
              <a:rPr lang="en-US" b="1" dirty="0"/>
              <a:t>Topic 4:</a:t>
            </a:r>
            <a:r>
              <a:rPr lang="en-US" dirty="0"/>
              <a:t> Safe Positioning &amp; Paths with a Pendant Controller</a:t>
            </a:r>
          </a:p>
          <a:p>
            <a:pPr lvl="1"/>
            <a:r>
              <a:rPr lang="en-US" b="1" dirty="0"/>
              <a:t>Topic 5:</a:t>
            </a:r>
            <a:r>
              <a:rPr lang="en-US" dirty="0"/>
              <a:t> Belly-Box Lockout &amp; Accidental Actuation Prevention</a:t>
            </a:r>
          </a:p>
          <a:p>
            <a:pPr lvl="1"/>
            <a:r>
              <a:rPr lang="en-US" b="1" dirty="0"/>
              <a:t>Topic 6:</a:t>
            </a:r>
            <a:r>
              <a:rPr lang="en-US" dirty="0"/>
              <a:t> Pedestrian Control &amp; Zone Defense (Crowd Control)</a:t>
            </a:r>
          </a:p>
          <a:p>
            <a:pPr lvl="1"/>
            <a:r>
              <a:rPr lang="en-US" b="1" dirty="0"/>
              <a:t>Topic 7:</a:t>
            </a:r>
            <a:r>
              <a:rPr lang="en-US" dirty="0"/>
              <a:t> Finding Center of Gravity &amp; Basic Hitch Selection</a:t>
            </a:r>
          </a:p>
          <a:p>
            <a:pPr lvl="1"/>
            <a:r>
              <a:rPr lang="en-US" b="1" dirty="0"/>
              <a:t>Topic 8:</a:t>
            </a:r>
            <a:r>
              <a:rPr lang="en-US" dirty="0"/>
              <a:t> Jib Crane Specifics &amp; Managing Boom Drift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i="1" dirty="0"/>
              <a:t>[Distribute or draw the topics here]</a:t>
            </a:r>
            <a:endParaRPr lang="en-US" dirty="0"/>
          </a:p>
          <a:p>
            <a:pPr lvl="1"/>
            <a:r>
              <a:rPr lang="en-US" dirty="0"/>
              <a:t>You have the next [X minutes/hours or overnight] to prepare your lesson plan. Use the Instructor Guide we reviewed in Module 2 as your foundational material, but bring your own teaching style to it.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9189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AB36FA-2AF2-3B30-0E7F-5745AD9C98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565D655-B09D-3A7C-BE8C-4785248EE292}"/>
              </a:ext>
            </a:extLst>
          </p:cNvPr>
          <p:cNvSpPr txBox="1"/>
          <p:nvPr/>
        </p:nvSpPr>
        <p:spPr>
          <a:xfrm>
            <a:off x="1083076" y="568171"/>
            <a:ext cx="927716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4: The Evaluation Rubric (How You Are Scored)</a:t>
            </a:r>
          </a:p>
          <a:p>
            <a:r>
              <a:rPr lang="en-US" b="1" dirty="0"/>
              <a:t>Title:</a:t>
            </a:r>
            <a:r>
              <a:rPr lang="en-US" dirty="0"/>
              <a:t> What Does Success Look Like?</a:t>
            </a:r>
          </a:p>
          <a:p>
            <a:r>
              <a:rPr lang="en-US" b="1" dirty="0"/>
              <a:t>Table:</a:t>
            </a:r>
            <a:r>
              <a:rPr lang="en-US" dirty="0"/>
              <a:t> | Evaluation Criteria | High Performance | Needs Improvement | | :--- | :--- | :--- | | </a:t>
            </a:r>
            <a:r>
              <a:rPr lang="en-US" b="1" dirty="0"/>
              <a:t>Safety Focus</a:t>
            </a:r>
            <a:r>
              <a:rPr lang="en-US" dirty="0"/>
              <a:t> | Enforces 100% compliance; calls out simulated hazards instantly. | Ignores a safety error or skips a critical warning. | | </a:t>
            </a:r>
            <a:r>
              <a:rPr lang="en-US" b="1" dirty="0"/>
              <a:t>Clarity &amp; Tone</a:t>
            </a:r>
            <a:r>
              <a:rPr lang="en-US" dirty="0"/>
              <a:t> | Uses clear, non-ambiguous commands and simple terminology. | Uses confusing jargon or speaks too quietly for a shop. | | </a:t>
            </a:r>
            <a:r>
              <a:rPr lang="en-US" b="1" dirty="0"/>
              <a:t>Engagement</a:t>
            </a:r>
            <a:r>
              <a:rPr lang="en-US" dirty="0"/>
              <a:t> | Asks trainees questions; utilizes the communication loop. | Lectures straight to the wall/screen without looking at students. | | </a:t>
            </a:r>
            <a:r>
              <a:rPr lang="en-US" b="1" dirty="0"/>
              <a:t>Time Management</a:t>
            </a:r>
            <a:r>
              <a:rPr lang="en-US" dirty="0"/>
              <a:t> | Hits the introduction, body, and summary in 15 mins. | Gets stuck on one detail and fails to finish the lesson. |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We aren't grading you on being a professional public speaker. We are grading you on whether your trainee walks away knowing how to stay alive and protect the equipment.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114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46D51A-FA95-1221-57C2-7C16AAEB7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A3A615-54B1-7741-92CE-15593CFC628A}"/>
              </a:ext>
            </a:extLst>
          </p:cNvPr>
          <p:cNvSpPr txBox="1"/>
          <p:nvPr/>
        </p:nvSpPr>
        <p:spPr>
          <a:xfrm>
            <a:off x="1083076" y="568171"/>
            <a:ext cx="927716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5: Peer Feedback Protocols</a:t>
            </a:r>
          </a:p>
          <a:p>
            <a:r>
              <a:rPr lang="en-US" b="1" dirty="0"/>
              <a:t>Title:</a:t>
            </a:r>
            <a:r>
              <a:rPr lang="en-US" dirty="0"/>
              <a:t> The Role of the Audience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Play Along, Don't Sabotage:</a:t>
            </a:r>
            <a:r>
              <a:rPr lang="en-US" dirty="0"/>
              <a:t> Act like real trainees, but don't intentionally derail your classmate.</a:t>
            </a:r>
          </a:p>
          <a:p>
            <a:pPr lvl="1"/>
            <a:r>
              <a:rPr lang="en-US" b="1" dirty="0"/>
              <a:t>The "Feedback Sandwich":</a:t>
            </a:r>
            <a:r>
              <a:rPr lang="en-US" dirty="0"/>
              <a:t> When critiquing, give a positive note, a specific area to correct, and end with encouragement.</a:t>
            </a:r>
          </a:p>
          <a:p>
            <a:pPr lvl="1"/>
            <a:r>
              <a:rPr lang="en-US" b="1" dirty="0"/>
              <a:t>Observe and Learn:</a:t>
            </a:r>
            <a:r>
              <a:rPr lang="en-US" dirty="0"/>
              <a:t> Watch what works well for others and steal those techniques for your own toolkit.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We are a team here. Your feedback to your peers is just as important as mine. Be honest, be professional, and help each other improve.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60595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B44E7B-4CA8-E29B-A2B0-2D6AACFE1B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CA0FA7C-A709-6149-037E-FBBC47979E1E}"/>
              </a:ext>
            </a:extLst>
          </p:cNvPr>
          <p:cNvSpPr txBox="1"/>
          <p:nvPr/>
        </p:nvSpPr>
        <p:spPr>
          <a:xfrm>
            <a:off x="453958" y="342451"/>
            <a:ext cx="9666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Module 4: Evaluation and Coaching Methods</a:t>
            </a:r>
          </a:p>
        </p:txBody>
      </p:sp>
    </p:spTree>
    <p:extLst>
      <p:ext uri="{BB962C8B-B14F-4D97-AF65-F5344CB8AC3E}">
        <p14:creationId xmlns:p14="http://schemas.microsoft.com/office/powerpoint/2010/main" val="3914075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89390-61F8-01CF-C82D-4A225F595B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286DD09-B595-E669-1FC0-B086B5F9BA42}"/>
              </a:ext>
            </a:extLst>
          </p:cNvPr>
          <p:cNvSpPr txBox="1"/>
          <p:nvPr/>
        </p:nvSpPr>
        <p:spPr>
          <a:xfrm>
            <a:off x="1083076" y="568171"/>
            <a:ext cx="92771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1: Module Title Slide</a:t>
            </a:r>
          </a:p>
          <a:p>
            <a:r>
              <a:rPr lang="en-US" b="1" dirty="0"/>
              <a:t>Visual:</a:t>
            </a:r>
            <a:r>
              <a:rPr lang="en-US" dirty="0"/>
              <a:t> An instructor holding a clipboard/tablet, actively checking off boxes while closely observing an operator navigate a load through an obstacle course.</a:t>
            </a:r>
          </a:p>
          <a:p>
            <a:r>
              <a:rPr lang="en-US" b="1" dirty="0"/>
              <a:t>Title:</a:t>
            </a:r>
            <a:r>
              <a:rPr lang="en-US" dirty="0"/>
              <a:t> Module 4: Evaluation &amp; Coaching Methods</a:t>
            </a:r>
          </a:p>
          <a:p>
            <a:r>
              <a:rPr lang="en-US" b="1" dirty="0"/>
              <a:t>Subtitle:</a:t>
            </a:r>
            <a:r>
              <a:rPr lang="en-US" dirty="0"/>
              <a:t> Measuring Competency and Delivering Feedback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Teaching someone how to use a crane is only half the battle. The other half is evaluating whether they are actually safe enough to be cut loose on the floor.</a:t>
            </a:r>
          </a:p>
          <a:p>
            <a:pPr lvl="1"/>
            <a:r>
              <a:rPr lang="en-US" dirty="0"/>
              <a:t>In this module, we will cover how to coach through mistakes, how to use the evaluation checklist objectively, and how to deliver feedback that builds confidence without compromising safety standards.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2905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194E1A-2AA1-E16C-6E07-539D82645D13}"/>
              </a:ext>
            </a:extLst>
          </p:cNvPr>
          <p:cNvSpPr txBox="1"/>
          <p:nvPr/>
        </p:nvSpPr>
        <p:spPr>
          <a:xfrm>
            <a:off x="453958" y="342451"/>
            <a:ext cx="9666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Module 1: Foundations of Instructional Delivery (Adult Learning) </a:t>
            </a:r>
          </a:p>
        </p:txBody>
      </p:sp>
    </p:spTree>
    <p:extLst>
      <p:ext uri="{BB962C8B-B14F-4D97-AF65-F5344CB8AC3E}">
        <p14:creationId xmlns:p14="http://schemas.microsoft.com/office/powerpoint/2010/main" val="36653578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1D001-EF7F-459B-0B3D-F909E238D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D704250-FA66-3B65-8B72-11939A2825C8}"/>
              </a:ext>
            </a:extLst>
          </p:cNvPr>
          <p:cNvSpPr txBox="1"/>
          <p:nvPr/>
        </p:nvSpPr>
        <p:spPr>
          <a:xfrm>
            <a:off x="1083076" y="568171"/>
            <a:ext cx="92771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2: Intervention – When to Step In</a:t>
            </a:r>
          </a:p>
          <a:p>
            <a:r>
              <a:rPr lang="en-US" b="1" dirty="0"/>
              <a:t>Title:</a:t>
            </a:r>
            <a:r>
              <a:rPr lang="en-US" dirty="0"/>
              <a:t> Verbal Coaching vs. Physical Intervention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Level 1: Verbal Guidance:</a:t>
            </a:r>
            <a:r>
              <a:rPr lang="en-US" dirty="0"/>
              <a:t> Trainee is safe but awkward (e.g., over-correcting a swing). Let them work through it while giving verbal tips.</a:t>
            </a:r>
          </a:p>
          <a:p>
            <a:pPr lvl="1"/>
            <a:r>
              <a:rPr lang="en-US" b="1" dirty="0"/>
              <a:t>Level 2: Verbal Correction:</a:t>
            </a:r>
            <a:r>
              <a:rPr lang="en-US" dirty="0"/>
              <a:t> Trainee is drifting toward a minor error (e.g., forgetting to check their travel path). Call it out immediately.</a:t>
            </a:r>
          </a:p>
          <a:p>
            <a:pPr lvl="1"/>
            <a:r>
              <a:rPr lang="en-US" b="1" dirty="0"/>
              <a:t>Level 3: Physical Intervention:</a:t>
            </a:r>
            <a:r>
              <a:rPr lang="en-US" dirty="0"/>
              <a:t> Immediate safety hazard (e.g., load about to strike an object, walking under a load). Take the control or command an </a:t>
            </a:r>
            <a:r>
              <a:rPr lang="en-US" b="1" dirty="0"/>
              <a:t>Emergency Stop</a:t>
            </a:r>
            <a:r>
              <a:rPr lang="en-US" dirty="0"/>
              <a:t>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It is hard to watch a beginner struggle, but if you step in too early, they never learn. However, you cannot let a struggle become a hazard.</a:t>
            </a:r>
          </a:p>
          <a:p>
            <a:pPr lvl="1"/>
            <a:r>
              <a:rPr lang="en-US" dirty="0"/>
              <a:t>If you are training on a Belly-Box wireless remote, keep your hand near the power switch or keep the backup controller/E-stop ready. If they breach a safety boundary, kill the operation instantly.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42660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C0878-839F-FB84-5FF6-B228D19A0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D7315D7-F251-BC1E-7BA3-A75CDAFF7C85}"/>
              </a:ext>
            </a:extLst>
          </p:cNvPr>
          <p:cNvSpPr txBox="1"/>
          <p:nvPr/>
        </p:nvSpPr>
        <p:spPr>
          <a:xfrm>
            <a:off x="1083076" y="568171"/>
            <a:ext cx="92771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3: Delivering the "Feedback Sandwich"</a:t>
            </a:r>
          </a:p>
          <a:p>
            <a:r>
              <a:rPr lang="en-US" b="1" dirty="0"/>
              <a:t>Title:</a:t>
            </a:r>
            <a:r>
              <a:rPr lang="en-US" dirty="0"/>
              <a:t> Correcting Bad Habits Safely</a:t>
            </a:r>
          </a:p>
          <a:p>
            <a:r>
              <a:rPr lang="en-US" b="1" dirty="0"/>
              <a:t>Visual/Graphic:</a:t>
            </a:r>
            <a:r>
              <a:rPr lang="en-US" dirty="0"/>
              <a:t> A three-layer sandwich diagram: </a:t>
            </a:r>
            <a:r>
              <a:rPr lang="en-US" b="1" dirty="0"/>
              <a:t>Positive Reinforcement</a:t>
            </a:r>
            <a:r>
              <a:rPr lang="en-US" dirty="0"/>
              <a:t> $\</a:t>
            </a:r>
            <a:r>
              <a:rPr lang="en-US" dirty="0" err="1"/>
              <a:t>rightarrow</a:t>
            </a:r>
            <a:r>
              <a:rPr lang="en-US" dirty="0"/>
              <a:t>$ </a:t>
            </a:r>
            <a:r>
              <a:rPr lang="en-US" b="1" dirty="0"/>
              <a:t>Correction/Adjustment</a:t>
            </a:r>
            <a:r>
              <a:rPr lang="en-US" dirty="0"/>
              <a:t> $\</a:t>
            </a:r>
            <a:r>
              <a:rPr lang="en-US" dirty="0" err="1"/>
              <a:t>rightarrow</a:t>
            </a:r>
            <a:r>
              <a:rPr lang="en-US" dirty="0"/>
              <a:t>$ </a:t>
            </a:r>
            <a:r>
              <a:rPr lang="en-US" b="1" dirty="0"/>
              <a:t>Future Encouragement</a:t>
            </a:r>
            <a:r>
              <a:rPr lang="en-US" dirty="0"/>
              <a:t>.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Praise the Good:</a:t>
            </a:r>
            <a:r>
              <a:rPr lang="en-US" dirty="0"/>
              <a:t> Acknowledge what they did right first (e.g., "Your pre-shift inspection was flawless").</a:t>
            </a:r>
          </a:p>
          <a:p>
            <a:pPr lvl="1"/>
            <a:r>
              <a:rPr lang="en-US" b="1" dirty="0"/>
              <a:t>Correct the Critical:</a:t>
            </a:r>
            <a:r>
              <a:rPr lang="en-US" dirty="0"/>
              <a:t> Address the specific safety or operational gap clearly (e.g., "However, you forgot to clear the pedestrians in Bay 3 before moving the bridge").</a:t>
            </a:r>
          </a:p>
          <a:p>
            <a:pPr lvl="1"/>
            <a:r>
              <a:rPr lang="en-US" b="1" dirty="0"/>
              <a:t>End with Action:</a:t>
            </a:r>
            <a:r>
              <a:rPr lang="en-US" dirty="0"/>
              <a:t> Give them a clear goal for the next attempt (e.g., "On this next lift, focus on your crowd control first, and you’ll have this down").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If you just chew a trainee out, they shut down and stop listening. If you just tell them they did great when they made a dangerous mistake, you are setting them up for an accident. Use this structured approach to keep them focused and receptive.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6340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C8A7D4-54B4-70B3-1660-B75C1F209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8C06CB-269A-8874-EFD2-137E5257553D}"/>
              </a:ext>
            </a:extLst>
          </p:cNvPr>
          <p:cNvSpPr txBox="1"/>
          <p:nvPr/>
        </p:nvSpPr>
        <p:spPr>
          <a:xfrm>
            <a:off x="1083076" y="568171"/>
            <a:ext cx="92771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4: Objective vs. Subjective Grading</a:t>
            </a:r>
          </a:p>
          <a:p>
            <a:r>
              <a:rPr lang="en-US" b="1" dirty="0"/>
              <a:t>Title:</a:t>
            </a:r>
            <a:r>
              <a:rPr lang="en-US" dirty="0"/>
              <a:t> Using the Practical Evaluation Checklist</a:t>
            </a:r>
          </a:p>
          <a:p>
            <a:r>
              <a:rPr lang="en-US" b="1" dirty="0"/>
              <a:t>Two-Column Layout:</a:t>
            </a:r>
            <a:endParaRPr lang="en-US" dirty="0"/>
          </a:p>
          <a:p>
            <a:pPr lvl="1"/>
            <a:r>
              <a:rPr lang="en-US" b="1" dirty="0"/>
              <a:t>Subjective (Avoid This):</a:t>
            </a:r>
            <a:r>
              <a:rPr lang="en-US" dirty="0"/>
              <a:t> </a:t>
            </a:r>
            <a:r>
              <a:rPr lang="en-US" i="1" dirty="0"/>
              <a:t>"Yeah, they seemed pretty comfortable with the pendant."</a:t>
            </a:r>
            <a:r>
              <a:rPr lang="en-US" dirty="0"/>
              <a:t> or </a:t>
            </a:r>
            <a:r>
              <a:rPr lang="en-US" i="1" dirty="0"/>
              <a:t>"They moved a bit too fast for my liking."</a:t>
            </a:r>
            <a:endParaRPr lang="en-US" dirty="0"/>
          </a:p>
          <a:p>
            <a:pPr lvl="1"/>
            <a:r>
              <a:rPr lang="en-US" b="1" dirty="0"/>
              <a:t>Objective (Do This):</a:t>
            </a:r>
            <a:r>
              <a:rPr lang="en-US" dirty="0"/>
              <a:t> </a:t>
            </a:r>
            <a:r>
              <a:rPr lang="en-US" i="1" dirty="0"/>
              <a:t>"Operator maintained a minimum 3-foot clearance from obstacles."</a:t>
            </a:r>
            <a:r>
              <a:rPr lang="en-US" dirty="0"/>
              <a:t> or </a:t>
            </a:r>
            <a:r>
              <a:rPr lang="en-US" i="1" dirty="0"/>
              <a:t>"Operator failed to test the upper limit switch."</a:t>
            </a:r>
            <a:endParaRPr lang="en-US" dirty="0"/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dirty="0"/>
              <a:t>Base your pass/fail decisions entirely on documented, observable actions.</a:t>
            </a:r>
          </a:p>
          <a:p>
            <a:pPr lvl="1"/>
            <a:r>
              <a:rPr lang="en-US" dirty="0"/>
              <a:t>If it isn't on the checklist, don't grade them on it. If it is on the checklist, do not give them a "free pass."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Being consistent prevents arguments and protects the company. If an operator fails their test, the checklist should clearly show </a:t>
            </a:r>
            <a:r>
              <a:rPr lang="en-US" i="1" dirty="0"/>
              <a:t>why</a:t>
            </a:r>
            <a:r>
              <a:rPr lang="en-US" dirty="0"/>
              <a:t> they failed based on black-and-white safety metrics, not your personal opinion.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071436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B28E36-940B-0FD1-ED76-3A05E77A6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1D965A-46DD-9B1D-BC29-9962E7B345AA}"/>
              </a:ext>
            </a:extLst>
          </p:cNvPr>
          <p:cNvSpPr txBox="1"/>
          <p:nvPr/>
        </p:nvSpPr>
        <p:spPr>
          <a:xfrm>
            <a:off x="1083076" y="568171"/>
            <a:ext cx="927716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5: Documenting the Results</a:t>
            </a:r>
          </a:p>
          <a:p>
            <a:r>
              <a:rPr lang="en-US" b="1" dirty="0"/>
              <a:t>Title:</a:t>
            </a:r>
            <a:r>
              <a:rPr lang="en-US" dirty="0"/>
              <a:t> Compliance and Paperwork Protocols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dirty="0"/>
              <a:t>Signatures matter: Both the trainer and the trainee must sign off on the completed practical evaluation.</a:t>
            </a:r>
          </a:p>
          <a:p>
            <a:pPr lvl="1"/>
            <a:r>
              <a:rPr lang="en-US" dirty="0"/>
              <a:t>Remediation plans: If a trainee fails, document the exact areas needing improvement and the required practice hours before their re-test.</a:t>
            </a:r>
          </a:p>
          <a:p>
            <a:pPr lvl="1"/>
            <a:r>
              <a:rPr lang="en-US" dirty="0"/>
              <a:t>Keep it professional: Your evaluation notes are official company safety records. Keep comments strictly factual.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If an incident happens six months from now, OSHA will look at your evaluation paperwork. Make sure it is detailed, accurate, and signed.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7355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BA1FE-5162-8B39-52EA-774795073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1AC0E7-43C2-1969-80DE-889CA6D23E1F}"/>
              </a:ext>
            </a:extLst>
          </p:cNvPr>
          <p:cNvSpPr txBox="1"/>
          <p:nvPr/>
        </p:nvSpPr>
        <p:spPr>
          <a:xfrm>
            <a:off x="453958" y="342451"/>
            <a:ext cx="9666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Module 5: Practical Hands-On Evaluations</a:t>
            </a:r>
          </a:p>
        </p:txBody>
      </p:sp>
    </p:spTree>
    <p:extLst>
      <p:ext uri="{BB962C8B-B14F-4D97-AF65-F5344CB8AC3E}">
        <p14:creationId xmlns:p14="http://schemas.microsoft.com/office/powerpoint/2010/main" val="29270215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BC6F2F-F400-4993-6663-6AD397605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E103079-7D58-045C-6D17-73F99882C0EB}"/>
              </a:ext>
            </a:extLst>
          </p:cNvPr>
          <p:cNvSpPr txBox="1"/>
          <p:nvPr/>
        </p:nvSpPr>
        <p:spPr>
          <a:xfrm>
            <a:off x="1083076" y="568171"/>
            <a:ext cx="927716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1: Module Title Slide</a:t>
            </a:r>
          </a:p>
          <a:p>
            <a:r>
              <a:rPr lang="en-US" b="1" dirty="0"/>
              <a:t>Visual:</a:t>
            </a:r>
            <a:r>
              <a:rPr lang="en-US" dirty="0"/>
              <a:t> A clear, professional graphic of a clipboard with a roadmap icon or a 1-on-1 coaching graphic.</a:t>
            </a:r>
          </a:p>
          <a:p>
            <a:r>
              <a:rPr lang="en-US" b="1" dirty="0"/>
              <a:t>Title:</a:t>
            </a:r>
            <a:r>
              <a:rPr lang="en-US" dirty="0"/>
              <a:t> Module 5: Your Practical Evaluation Roadmap</a:t>
            </a:r>
          </a:p>
          <a:p>
            <a:r>
              <a:rPr lang="en-US" b="1" dirty="0"/>
              <a:t>Subtitle:</a:t>
            </a:r>
            <a:r>
              <a:rPr lang="en-US" dirty="0"/>
              <a:t> Process, Scheduling, and Private 1-on-1 Testing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Now that we've covered adult learning and how to evaluate others, it’s time to talk about your final milestone: your own practical teaching evaluation.</a:t>
            </a:r>
          </a:p>
          <a:p>
            <a:pPr lvl="1"/>
            <a:r>
              <a:rPr lang="en-US" dirty="0"/>
              <a:t>Today, we are going to look at exactly how you will be tested, how to schedule your session, and how we ensure a private, low-pressure testing environment.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18342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D1992-A9D8-E710-FEB4-9D997EFD08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55BF4E-FA10-6D4C-7791-43FA02C2F832}"/>
              </a:ext>
            </a:extLst>
          </p:cNvPr>
          <p:cNvSpPr txBox="1"/>
          <p:nvPr/>
        </p:nvSpPr>
        <p:spPr>
          <a:xfrm>
            <a:off x="1083076" y="568171"/>
            <a:ext cx="92771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2: The Evaluation Format – Purely 1-on-1</a:t>
            </a:r>
          </a:p>
          <a:p>
            <a:r>
              <a:rPr lang="en-US" b="1" dirty="0"/>
              <a:t>Title:</a:t>
            </a:r>
            <a:r>
              <a:rPr lang="en-US" dirty="0"/>
              <a:t> A Private, Focused Testing Environment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Zero Peer Observation:</a:t>
            </a:r>
            <a:r>
              <a:rPr lang="en-US" dirty="0"/>
              <a:t> No classmates will be in the bay watching or listening to your evaluation.</a:t>
            </a:r>
          </a:p>
          <a:p>
            <a:pPr lvl="1"/>
            <a:r>
              <a:rPr lang="en-US" b="1" dirty="0"/>
              <a:t>The Setup:</a:t>
            </a:r>
            <a:r>
              <a:rPr lang="en-US" dirty="0"/>
              <a:t> It will be just you, me (the Master Instructor), and a designated "trainee" for you to teach.</a:t>
            </a:r>
          </a:p>
          <a:p>
            <a:pPr lvl="1"/>
            <a:r>
              <a:rPr lang="en-US" b="1" dirty="0"/>
              <a:t>The Goal:</a:t>
            </a:r>
            <a:r>
              <a:rPr lang="en-US" dirty="0"/>
              <a:t> To simulate a real-world, distraction-free training environment where you can focus entirely on your student.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 know testing can be stressful, especially in front of your peers. That's why we completely eliminate the audience for this cap-stone.</a:t>
            </a:r>
          </a:p>
          <a:p>
            <a:pPr lvl="1"/>
            <a:r>
              <a:rPr lang="en-US" dirty="0"/>
              <a:t>You will not be put on display. This is a private, professional 1-on-1 validation of your skills as an instructor.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52548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C14F2-8C85-1AB6-98C3-AF44DF99EF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4C46CBF-EABF-C487-F0B6-43F46C99DCCC}"/>
              </a:ext>
            </a:extLst>
          </p:cNvPr>
          <p:cNvSpPr txBox="1"/>
          <p:nvPr/>
        </p:nvSpPr>
        <p:spPr>
          <a:xfrm>
            <a:off x="1083076" y="568171"/>
            <a:ext cx="92771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3: What You Will Be Asked to Do (The Live Phase)</a:t>
            </a:r>
          </a:p>
          <a:p>
            <a:r>
              <a:rPr lang="en-US" b="1" dirty="0"/>
              <a:t>Title:</a:t>
            </a:r>
            <a:r>
              <a:rPr lang="en-US" dirty="0"/>
              <a:t> The Three Phases of Your Practical Exam</a:t>
            </a:r>
          </a:p>
          <a:p>
            <a:r>
              <a:rPr lang="en-US" b="1" dirty="0"/>
              <a:t>Visual/Flowchart:</a:t>
            </a:r>
            <a:r>
              <a:rPr lang="en-US" dirty="0"/>
              <a:t> </a:t>
            </a:r>
            <a:r>
              <a:rPr lang="en-US" b="1" dirty="0"/>
              <a:t>Phase 1: The Briefing</a:t>
            </a:r>
            <a:r>
              <a:rPr lang="en-US" dirty="0"/>
              <a:t> $\</a:t>
            </a:r>
            <a:r>
              <a:rPr lang="en-US" dirty="0" err="1"/>
              <a:t>rightarrow</a:t>
            </a:r>
            <a:r>
              <a:rPr lang="en-US" dirty="0"/>
              <a:t>$ </a:t>
            </a:r>
            <a:r>
              <a:rPr lang="en-US" b="1" dirty="0"/>
              <a:t>Phase 2: The Lift Execution</a:t>
            </a:r>
            <a:r>
              <a:rPr lang="en-US" dirty="0"/>
              <a:t> $\</a:t>
            </a:r>
            <a:r>
              <a:rPr lang="en-US" dirty="0" err="1"/>
              <a:t>rightarrow</a:t>
            </a:r>
            <a:r>
              <a:rPr lang="en-US" dirty="0"/>
              <a:t>$ </a:t>
            </a:r>
            <a:r>
              <a:rPr lang="en-US" b="1" dirty="0"/>
              <a:t>Phase 3: The Wrap-Up &amp; Paperwork</a:t>
            </a:r>
            <a:endParaRPr lang="en-US" dirty="0"/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Phase 1 (Briefing):</a:t>
            </a:r>
            <a:r>
              <a:rPr lang="en-US" dirty="0"/>
              <a:t> You will walk your trainee through a pre-shift crane inspection (Jib, Bridge, or Gantry) and review the controls.</a:t>
            </a:r>
          </a:p>
          <a:p>
            <a:pPr lvl="1"/>
            <a:r>
              <a:rPr lang="en-US" b="1" dirty="0"/>
              <a:t>Phase 2 (Execution):</a:t>
            </a:r>
            <a:r>
              <a:rPr lang="en-US" dirty="0"/>
              <a:t> You will coach your trainee through rigging a load, managing crowd control, navigating the path using a pendant or belly-box, and setting it down safely.</a:t>
            </a:r>
          </a:p>
          <a:p>
            <a:pPr lvl="1"/>
            <a:r>
              <a:rPr lang="en-US" b="1" dirty="0"/>
              <a:t>Phase 3 (Debrief):</a:t>
            </a:r>
            <a:r>
              <a:rPr lang="en-US" dirty="0"/>
              <a:t> You will complete the evaluation paperwork and deliver a "feedback sandwich" directly to your trainee.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 will be acting as a silent observer. I am not looking for perfection from your </a:t>
            </a:r>
            <a:r>
              <a:rPr lang="en-US" i="1" dirty="0"/>
              <a:t>trainee</a:t>
            </a:r>
            <a:r>
              <a:rPr lang="en-US" dirty="0"/>
              <a:t>—I am looking at how </a:t>
            </a:r>
            <a:r>
              <a:rPr lang="en-US" i="1" dirty="0"/>
              <a:t>you</a:t>
            </a:r>
            <a:r>
              <a:rPr lang="en-US" dirty="0"/>
              <a:t> guide them, how you correct their mistakes, and how you maintain total safety control over the crane bay.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90047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80854-AD0F-1169-4C80-C28DD6CE26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D77F77-4748-781A-C272-4FB51F595833}"/>
              </a:ext>
            </a:extLst>
          </p:cNvPr>
          <p:cNvSpPr txBox="1"/>
          <p:nvPr/>
        </p:nvSpPr>
        <p:spPr>
          <a:xfrm>
            <a:off x="1083076" y="568171"/>
            <a:ext cx="92771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4: Grading Metrics &amp; Automatic Failures</a:t>
            </a:r>
          </a:p>
          <a:p>
            <a:r>
              <a:rPr lang="en-US" b="1" dirty="0"/>
              <a:t>Title:</a:t>
            </a:r>
            <a:r>
              <a:rPr lang="en-US" dirty="0"/>
              <a:t> What the Master Instructor is Looking For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Safety Proactivity:</a:t>
            </a:r>
            <a:r>
              <a:rPr lang="en-US" dirty="0"/>
              <a:t> Did you stop the trainee if they walked under a load or ignored a pedestrian?</a:t>
            </a:r>
          </a:p>
          <a:p>
            <a:pPr lvl="1"/>
            <a:r>
              <a:rPr lang="en-US" b="1" dirty="0"/>
              <a:t>Control Command:</a:t>
            </a:r>
            <a:r>
              <a:rPr lang="en-US" dirty="0"/>
              <a:t> Did you enforce the proper communication loop and clear commands?</a:t>
            </a:r>
          </a:p>
          <a:p>
            <a:pPr lvl="1"/>
            <a:r>
              <a:rPr lang="en-US" b="1" dirty="0"/>
              <a:t>Patience &amp; Tone:</a:t>
            </a:r>
            <a:r>
              <a:rPr lang="en-US" dirty="0"/>
              <a:t> Did you remain calm and constructive while they struggled with a maneuver?</a:t>
            </a:r>
          </a:p>
          <a:p>
            <a:pPr lvl="1"/>
            <a:r>
              <a:rPr lang="en-US" b="1" dirty="0"/>
              <a:t>Automatic Failures:</a:t>
            </a:r>
            <a:r>
              <a:rPr lang="en-US" dirty="0"/>
              <a:t> Allowing a major safety breach without intervening, or failing to check the upper limit switch/inspections.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If your trainee makes a mistake, that doesn't mean you fail. You only fail if you </a:t>
            </a:r>
            <a:r>
              <a:rPr lang="en-US" i="1" dirty="0"/>
              <a:t>let</a:t>
            </a:r>
            <a:r>
              <a:rPr lang="en-US" dirty="0"/>
              <a:t> them make a dangerous mistake without correcting it. You are the safety backstop.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825744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8DEF46-827F-74D1-F269-09A51FFA9C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BB4DB86-DF1B-1F5F-4A49-7C3D114A358B}"/>
              </a:ext>
            </a:extLst>
          </p:cNvPr>
          <p:cNvSpPr txBox="1"/>
          <p:nvPr/>
        </p:nvSpPr>
        <p:spPr>
          <a:xfrm>
            <a:off x="1083076" y="568171"/>
            <a:ext cx="92771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5: Scheduling Your Evaluation Session</a:t>
            </a:r>
          </a:p>
          <a:p>
            <a:r>
              <a:rPr lang="en-US" b="1" dirty="0"/>
              <a:t>Title:</a:t>
            </a:r>
            <a:r>
              <a:rPr lang="en-US" dirty="0"/>
              <a:t> Booking Your Testing Window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Duration:</a:t>
            </a:r>
            <a:r>
              <a:rPr lang="en-US" dirty="0"/>
              <a:t> Allocate exactly </a:t>
            </a:r>
            <a:r>
              <a:rPr lang="en-US" b="1" dirty="0"/>
              <a:t>45 minutes</a:t>
            </a:r>
            <a:r>
              <a:rPr lang="en-US" dirty="0"/>
              <a:t> for your private session (30 minutes for the test, 15 minutes for your personal debrief with me).</a:t>
            </a:r>
          </a:p>
          <a:p>
            <a:pPr lvl="1"/>
            <a:r>
              <a:rPr lang="en-US" b="1" dirty="0"/>
              <a:t>Availability Openings:</a:t>
            </a:r>
            <a:r>
              <a:rPr lang="en-US" dirty="0"/>
              <a:t> </a:t>
            </a:r>
            <a:r>
              <a:rPr lang="en-US" i="1" dirty="0"/>
              <a:t>[Insert dates/times, e.g., Wednesday Afternoon / Thursday Morning]</a:t>
            </a:r>
            <a:endParaRPr lang="en-US" dirty="0"/>
          </a:p>
          <a:p>
            <a:pPr lvl="1"/>
            <a:r>
              <a:rPr lang="en-US" b="1" dirty="0"/>
              <a:t>Sign-Up Process:</a:t>
            </a:r>
            <a:r>
              <a:rPr lang="en-US" dirty="0"/>
              <a:t> Review the physical sign-up sheet on the back wall [or digital link] before leaving today.</a:t>
            </a:r>
          </a:p>
          <a:p>
            <a:pPr lvl="1"/>
            <a:r>
              <a:rPr lang="en-US" b="1" dirty="0"/>
              <a:t>Preparation:</a:t>
            </a:r>
            <a:r>
              <a:rPr lang="en-US" dirty="0"/>
              <a:t> Arrive 10 minutes early to your scheduled slot to review your materials and ensure the crane bay is clear.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Please check your production and shift schedules before signing up. We want to ensure you have a clear mind and aren't rushing back to the floor immediately after your slot.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1176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65CFF4-E2D8-C1D0-1628-5C1267DC69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2104"/>
            <a:ext cx="5362575" cy="292504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28F99C5-9B18-0345-5855-833A7A27436F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334FF8A-7B9E-F179-1BA3-A5E87F237F36}"/>
              </a:ext>
            </a:extLst>
          </p:cNvPr>
          <p:cNvSpPr txBox="1"/>
          <p:nvPr/>
        </p:nvSpPr>
        <p:spPr>
          <a:xfrm>
            <a:off x="6019800" y="1122104"/>
            <a:ext cx="56102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Shifting from Operator to Trainer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B736D3-09CB-0603-DD25-BBAD448CCA18}"/>
              </a:ext>
            </a:extLst>
          </p:cNvPr>
          <p:cNvSpPr txBox="1"/>
          <p:nvPr/>
        </p:nvSpPr>
        <p:spPr>
          <a:xfrm>
            <a:off x="6096000" y="1905000"/>
            <a:ext cx="58864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Your job is no longer moving the load safely –</a:t>
            </a:r>
          </a:p>
          <a:p>
            <a:endParaRPr lang="en-US" i="1" dirty="0"/>
          </a:p>
          <a:p>
            <a:r>
              <a:rPr lang="en-US" i="1" dirty="0"/>
              <a:t>It’s ensuring the trainee is competent to do the same.</a:t>
            </a:r>
          </a:p>
        </p:txBody>
      </p:sp>
    </p:spTree>
    <p:extLst>
      <p:ext uri="{BB962C8B-B14F-4D97-AF65-F5344CB8AC3E}">
        <p14:creationId xmlns:p14="http://schemas.microsoft.com/office/powerpoint/2010/main" val="48947503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D9BFC1-9370-611C-39D0-D027922F1E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D293A91-845F-CBC6-E6F5-3D32839365A1}"/>
              </a:ext>
            </a:extLst>
          </p:cNvPr>
          <p:cNvSpPr txBox="1"/>
          <p:nvPr/>
        </p:nvSpPr>
        <p:spPr>
          <a:xfrm>
            <a:off x="1083076" y="568171"/>
            <a:ext cx="9277165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6: Final Q&amp;A and Sign-Up Wrap-Up</a:t>
            </a:r>
          </a:p>
          <a:p>
            <a:r>
              <a:rPr lang="en-US" b="1" dirty="0"/>
              <a:t>Title:</a:t>
            </a:r>
            <a:r>
              <a:rPr lang="en-US" dirty="0"/>
              <a:t> Next Steps to Certification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dirty="0"/>
              <a:t>Review your Module 2 &amp; 4 notes before your scheduled time.</a:t>
            </a:r>
          </a:p>
          <a:p>
            <a:pPr lvl="1"/>
            <a:r>
              <a:rPr lang="en-US" dirty="0"/>
              <a:t>Secure your 45-minute timeslot before the end of the day.</a:t>
            </a:r>
          </a:p>
          <a:p>
            <a:pPr lvl="1"/>
            <a:r>
              <a:rPr lang="en-US" dirty="0"/>
              <a:t>Ask any lingering questions about the curriculum or expectations now.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930817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5556B-A349-2DD1-6E21-44A8832768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D263AAF-F841-8750-95CC-F0DBD77CAA2B}"/>
              </a:ext>
            </a:extLst>
          </p:cNvPr>
          <p:cNvSpPr txBox="1"/>
          <p:nvPr/>
        </p:nvSpPr>
        <p:spPr>
          <a:xfrm>
            <a:off x="453958" y="342451"/>
            <a:ext cx="9666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Module 6: Administration &amp; Compliance</a:t>
            </a:r>
          </a:p>
        </p:txBody>
      </p:sp>
    </p:spTree>
    <p:extLst>
      <p:ext uri="{BB962C8B-B14F-4D97-AF65-F5344CB8AC3E}">
        <p14:creationId xmlns:p14="http://schemas.microsoft.com/office/powerpoint/2010/main" val="116176623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9C2E4D-639B-3E8B-15D9-6533307134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6EEAE77-A36F-1276-24BE-50B2536F3110}"/>
              </a:ext>
            </a:extLst>
          </p:cNvPr>
          <p:cNvSpPr txBox="1"/>
          <p:nvPr/>
        </p:nvSpPr>
        <p:spPr>
          <a:xfrm>
            <a:off x="1083076" y="568171"/>
            <a:ext cx="92771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1: Module Title Slide</a:t>
            </a:r>
          </a:p>
          <a:p>
            <a:r>
              <a:rPr lang="en-US" b="1" dirty="0"/>
              <a:t>Visual:</a:t>
            </a:r>
            <a:r>
              <a:rPr lang="en-US" dirty="0"/>
              <a:t> A graphic of a standardized compliance folder, a digital database dashboard, or a clean training log.</a:t>
            </a:r>
          </a:p>
          <a:p>
            <a:r>
              <a:rPr lang="en-US" b="1" dirty="0"/>
              <a:t>Title:</a:t>
            </a:r>
            <a:r>
              <a:rPr lang="en-US" dirty="0"/>
              <a:t> Module 6: Administration &amp; Compliance</a:t>
            </a:r>
          </a:p>
          <a:p>
            <a:r>
              <a:rPr lang="en-US" b="1" dirty="0"/>
              <a:t>Subtitle:</a:t>
            </a:r>
            <a:r>
              <a:rPr lang="en-US" dirty="0"/>
              <a:t> Protecting the Operator, the Trainer, and the Company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We’ve covered how to teach and how to evaluate. This final module covers how to document.</a:t>
            </a:r>
          </a:p>
          <a:p>
            <a:pPr lvl="1"/>
            <a:r>
              <a:rPr lang="en-US" dirty="0"/>
              <a:t>In the safety world, if it isn't documented, it didn't happen. We will walk through the exact paperwork required to make an operator's certification official and compliant with OSHA standards.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41315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6C6AC5-D072-122D-92FC-595E71C6E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48B30D-70BB-B764-6C6F-BB6493714D5C}"/>
              </a:ext>
            </a:extLst>
          </p:cNvPr>
          <p:cNvSpPr txBox="1"/>
          <p:nvPr/>
        </p:nvSpPr>
        <p:spPr>
          <a:xfrm>
            <a:off x="1083076" y="568171"/>
            <a:ext cx="92771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2: Why Compliance Documentation Matters</a:t>
            </a:r>
          </a:p>
          <a:p>
            <a:r>
              <a:rPr lang="en-US" b="1" dirty="0"/>
              <a:t>Title:</a:t>
            </a:r>
            <a:r>
              <a:rPr lang="en-US" dirty="0"/>
              <a:t> The Legal Backbone of Safety Training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OSHA 1910.179 Requirement:</a:t>
            </a:r>
            <a:r>
              <a:rPr lang="en-US" dirty="0"/>
              <a:t> The employer must ensure operators are fully trained and deemed competent.</a:t>
            </a:r>
          </a:p>
          <a:p>
            <a:pPr lvl="1"/>
            <a:r>
              <a:rPr lang="en-US" b="1" dirty="0"/>
              <a:t>The Paper Trail:</a:t>
            </a:r>
            <a:r>
              <a:rPr lang="en-US" dirty="0"/>
              <a:t> In the event of an audit or incident, training records are the first thing requested.</a:t>
            </a:r>
          </a:p>
          <a:p>
            <a:pPr lvl="1"/>
            <a:r>
              <a:rPr lang="en-US" b="1" dirty="0"/>
              <a:t>Trainer Accountability:</a:t>
            </a:r>
            <a:r>
              <a:rPr lang="en-US" dirty="0"/>
              <a:t> Your signature certifies that the trainee met every single safety metric on that day.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Good documentation isn't just bureaucratic busywork—it is legal protection. If an operator bypasses a safety rule months from now and causes an incident, your detailed evaluation checklist proves the company provided the proper training and enforced the correct standard.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96176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956406-3759-32D1-E6F4-B1873A157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DF462AB-C999-805E-6C8C-92F7748B9CF2}"/>
              </a:ext>
            </a:extLst>
          </p:cNvPr>
          <p:cNvSpPr txBox="1"/>
          <p:nvPr/>
        </p:nvSpPr>
        <p:spPr>
          <a:xfrm>
            <a:off x="1083076" y="568171"/>
            <a:ext cx="927716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3: Filling Out the Official Training Records</a:t>
            </a:r>
          </a:p>
          <a:p>
            <a:r>
              <a:rPr lang="en-US" b="1" dirty="0"/>
              <a:t>Title:</a:t>
            </a:r>
            <a:r>
              <a:rPr lang="en-US" dirty="0"/>
              <a:t> Step-by-Step: The Authorized Paperwork</a:t>
            </a:r>
          </a:p>
          <a:p>
            <a:r>
              <a:rPr lang="en-US" b="1" dirty="0"/>
              <a:t>Visual/Image:</a:t>
            </a:r>
            <a:r>
              <a:rPr lang="en-US" dirty="0"/>
              <a:t> A labeled mockup or highlighted screenshot of your company’s actual Crane Operator Training Log and Certification form.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Core Fields Required:</a:t>
            </a:r>
            <a:r>
              <a:rPr lang="en-US" dirty="0"/>
              <a:t> Full name, associate ID, date of training, and the specific equipment type (e.g., Jib, Bridge, Gantry).</a:t>
            </a:r>
          </a:p>
          <a:p>
            <a:pPr lvl="1"/>
            <a:r>
              <a:rPr lang="en-US" b="1" dirty="0"/>
              <a:t>Controller Type Specifics:</a:t>
            </a:r>
            <a:r>
              <a:rPr lang="en-US" dirty="0"/>
              <a:t> You must explicitly check off whether they are certified for </a:t>
            </a:r>
            <a:r>
              <a:rPr lang="en-US" i="1" dirty="0"/>
              <a:t>Pendant</a:t>
            </a:r>
            <a:r>
              <a:rPr lang="en-US" dirty="0"/>
              <a:t>, </a:t>
            </a:r>
            <a:r>
              <a:rPr lang="en-US" i="1" dirty="0"/>
              <a:t>Belly-Box</a:t>
            </a:r>
            <a:r>
              <a:rPr lang="en-US" dirty="0"/>
              <a:t>, or both.</a:t>
            </a:r>
          </a:p>
          <a:p>
            <a:pPr lvl="1"/>
            <a:r>
              <a:rPr lang="en-US" b="1" dirty="0"/>
              <a:t>The Two Necessary Signatures:</a:t>
            </a:r>
            <a:r>
              <a:rPr lang="en-US" dirty="0"/>
              <a:t> The Trainer's signature (verifying competency) and the Trainee's signature (acknowledging they received and understood the training).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Make sure you write legibly and fill out every single block. Do not leave the controller type blank. If you only evaluated them on a pendant, do not clear them to use a wireless belly-box remote.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80787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770B6-B7B8-FFAE-BFAA-CD1ADCFDD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08EF915-8AC3-EBDB-6937-08BAF2098C79}"/>
              </a:ext>
            </a:extLst>
          </p:cNvPr>
          <p:cNvSpPr txBox="1"/>
          <p:nvPr/>
        </p:nvSpPr>
        <p:spPr>
          <a:xfrm>
            <a:off x="1083076" y="568171"/>
            <a:ext cx="9277165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4: Re-Certification &amp; Refresher Timelines</a:t>
            </a:r>
          </a:p>
          <a:p>
            <a:r>
              <a:rPr lang="en-US" b="1" dirty="0"/>
              <a:t>Title:</a:t>
            </a:r>
            <a:r>
              <a:rPr lang="en-US" dirty="0"/>
              <a:t> Maintaining Certified Status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Standard Evaluation Window:</a:t>
            </a:r>
            <a:r>
              <a:rPr lang="en-US" dirty="0"/>
              <a:t> Crane operator practical evaluations must be refreshed at regular intervals [insert company specific interval, e.g., every 3 years].</a:t>
            </a:r>
          </a:p>
          <a:p>
            <a:pPr lvl="1"/>
            <a:r>
              <a:rPr lang="en-US" b="1" dirty="0"/>
              <a:t>Trigger Events for Immediate Retraining:</a:t>
            </a:r>
            <a:endParaRPr lang="en-US" dirty="0"/>
          </a:p>
          <a:p>
            <a:pPr lvl="2"/>
            <a:r>
              <a:rPr lang="en-US" dirty="0"/>
              <a:t>The operator is involved in a near-miss or an accident.</a:t>
            </a:r>
          </a:p>
          <a:p>
            <a:pPr lvl="2"/>
            <a:r>
              <a:rPr lang="en-US" dirty="0"/>
              <a:t>The operator is observed operating the crane in an unsafe manner.</a:t>
            </a:r>
          </a:p>
          <a:p>
            <a:pPr lvl="2"/>
            <a:r>
              <a:rPr lang="en-US" dirty="0"/>
              <a:t>The operator is assigned to a brand-new crane type they haven't used before.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Don't wait for the multi-year expiration date if you see something wrong. As an authorized trainer, if you catch a certified operator flying a load over a pedestrian's head or dragging a load with a pendant cable, you have the authority—and the responsibility—to pull their authorization and mandate immediate refresher training.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82889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A0065-2D70-6FC2-1F43-029CE12314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3B9147-72DA-BD43-C746-8FCB20051620}"/>
              </a:ext>
            </a:extLst>
          </p:cNvPr>
          <p:cNvSpPr txBox="1"/>
          <p:nvPr/>
        </p:nvSpPr>
        <p:spPr>
          <a:xfrm>
            <a:off x="1083076" y="568171"/>
            <a:ext cx="927716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5: Filing and Submitting the Paperwork</a:t>
            </a:r>
          </a:p>
          <a:p>
            <a:r>
              <a:rPr lang="en-US" b="1" dirty="0"/>
              <a:t>Title:</a:t>
            </a:r>
            <a:r>
              <a:rPr lang="en-US" dirty="0"/>
              <a:t> Where Does the Paperwork Go?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Step 1:</a:t>
            </a:r>
            <a:r>
              <a:rPr lang="en-US" dirty="0"/>
              <a:t> Scan and save the completed, signed evaluation sheet to the digital training matrix.</a:t>
            </a:r>
          </a:p>
          <a:p>
            <a:pPr lvl="1"/>
            <a:r>
              <a:rPr lang="en-US" b="1" dirty="0"/>
              <a:t>Step 2:</a:t>
            </a:r>
            <a:r>
              <a:rPr lang="en-US" dirty="0"/>
              <a:t> Route the original physical hardcopy to [insert department, e.g., EHS Department / Human Resources] within 48 hours of completion.</a:t>
            </a:r>
          </a:p>
          <a:p>
            <a:pPr lvl="1"/>
            <a:r>
              <a:rPr lang="en-US" b="1" dirty="0"/>
              <a:t>Step 3:</a:t>
            </a:r>
            <a:r>
              <a:rPr lang="en-US" dirty="0"/>
              <a:t> Issue the operator their updated credentials [e.g., digital badge update, physical license card, or training matrix update].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Do not let completed evaluation forms sit in your toolbox or desk drawer. If an operator is running a crane on third shift and the supervisor checks the digital system, that record needs to be updated immediately so everyone knows they are clear to operate.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93163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82C0B6-1A89-BDA0-6290-FE8570530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58F5A5-8F89-2743-CE51-C580C74769D5}"/>
              </a:ext>
            </a:extLst>
          </p:cNvPr>
          <p:cNvSpPr txBox="1"/>
          <p:nvPr/>
        </p:nvSpPr>
        <p:spPr>
          <a:xfrm>
            <a:off x="1083076" y="568171"/>
            <a:ext cx="927716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Slide 6: Course Wrap-Up &amp; Next Steps</a:t>
            </a:r>
          </a:p>
          <a:p>
            <a:r>
              <a:rPr lang="en-US" b="1" dirty="0"/>
              <a:t>Title:</a:t>
            </a:r>
            <a:r>
              <a:rPr lang="en-US" dirty="0"/>
              <a:t> Congratulations – You Are Ready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dirty="0"/>
              <a:t>Classroom training is now complete.</a:t>
            </a:r>
          </a:p>
          <a:p>
            <a:pPr lvl="1"/>
            <a:r>
              <a:rPr lang="en-US" dirty="0"/>
              <a:t>Ensure your 45-minute private evaluation slot is booked on the sign-up sheet.</a:t>
            </a:r>
          </a:p>
          <a:p>
            <a:pPr lvl="1"/>
            <a:r>
              <a:rPr lang="en-US" dirty="0"/>
              <a:t>Review your materials, and we will see you at your scheduled 1-on-1 session in the crane bay.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Thank you for your time, your focus, and your commitment to keeping our facility safe. You have the knowledge; now go get prepped for your 1-on-1 </a:t>
            </a:r>
            <a:r>
              <a:rPr lang="en-US" dirty="0" err="1"/>
              <a:t>practicals</a:t>
            </a:r>
            <a:r>
              <a:rPr lang="en-US" dirty="0"/>
              <a:t>. The floor is open for any final questions!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31856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D7EC29-B156-7BB5-A7F4-4EFB268D5C22}"/>
              </a:ext>
            </a:extLst>
          </p:cNvPr>
          <p:cNvSpPr txBox="1"/>
          <p:nvPr/>
        </p:nvSpPr>
        <p:spPr>
          <a:xfrm>
            <a:off x="453958" y="342451"/>
            <a:ext cx="9666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</a:rPr>
              <a:t>Module 6: Administration &amp; Compliance</a:t>
            </a:r>
          </a:p>
        </p:txBody>
      </p:sp>
    </p:spTree>
    <p:extLst>
      <p:ext uri="{BB962C8B-B14F-4D97-AF65-F5344CB8AC3E}">
        <p14:creationId xmlns:p14="http://schemas.microsoft.com/office/powerpoint/2010/main" val="108173122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F1932F-9FA4-899F-468B-CF0CC7576D75}"/>
              </a:ext>
            </a:extLst>
          </p:cNvPr>
          <p:cNvSpPr txBox="1"/>
          <p:nvPr/>
        </p:nvSpPr>
        <p:spPr>
          <a:xfrm>
            <a:off x="1334911" y="650796"/>
            <a:ext cx="610164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Slide 1: Course Summary Title Slide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Visual:</a:t>
            </a:r>
            <a:r>
              <a:rPr lang="en-US" dirty="0"/>
              <a:t> A strong graphic or photo highlighting professional leadership, teamwork, or a clear view of an organized, safe plant floor.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Title:</a:t>
            </a:r>
            <a:r>
              <a:rPr lang="en-US" dirty="0"/>
              <a:t> Course Summary &amp; The Path Forward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Subtitle:</a:t>
            </a:r>
            <a:r>
              <a:rPr lang="en-US" dirty="0"/>
              <a:t> Becoming a Champion for Safety Excellence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Instructor Talking Points:</a:t>
            </a:r>
            <a:endParaRPr lang="en-US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We have covered a lot of ground over the last couple of days. Before we close the classroom doors and transition to the crane bay for your private evaluations, let's bring it all together.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/>
              <a:t>This summary isn't just a review of the slides; it’s a final look at the mindset shift required to be a truly effective safety trainer.</a:t>
            </a:r>
          </a:p>
        </p:txBody>
      </p:sp>
    </p:spTree>
    <p:extLst>
      <p:ext uri="{BB962C8B-B14F-4D97-AF65-F5344CB8AC3E}">
        <p14:creationId xmlns:p14="http://schemas.microsoft.com/office/powerpoint/2010/main" val="29386977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B783A-C9BD-D759-F074-55C8FB0DC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D688FEE-3EA6-ADF0-B14E-0E599BBDFB53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B864731-7C1B-7538-53FD-356416BAC81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833038"/>
              </p:ext>
            </p:extLst>
          </p:nvPr>
        </p:nvGraphicFramePr>
        <p:xfrm>
          <a:off x="352424" y="891116"/>
          <a:ext cx="11439525" cy="4729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14601">
                  <a:extLst>
                    <a:ext uri="{9D8B030D-6E8A-4147-A177-3AD203B41FA5}">
                      <a16:colId xmlns:a16="http://schemas.microsoft.com/office/drawing/2014/main" val="83084345"/>
                    </a:ext>
                  </a:extLst>
                </a:gridCol>
                <a:gridCol w="4462462">
                  <a:extLst>
                    <a:ext uri="{9D8B030D-6E8A-4147-A177-3AD203B41FA5}">
                      <a16:colId xmlns:a16="http://schemas.microsoft.com/office/drawing/2014/main" val="376192808"/>
                    </a:ext>
                  </a:extLst>
                </a:gridCol>
                <a:gridCol w="4462462">
                  <a:extLst>
                    <a:ext uri="{9D8B030D-6E8A-4147-A177-3AD203B41FA5}">
                      <a16:colId xmlns:a16="http://schemas.microsoft.com/office/drawing/2014/main" val="422340585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Key Responsibility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Operator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Trainer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18432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Safety &amp; Compliance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Compliance for self and lift team, ensuring lift plan is flawless and the immediate path is clear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Focuses on compliance for others – identifying, correcting, and explaining why a trainee’s rigging or route path may be incorrect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93360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Equipment Knowledge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Focuses on tacit execution – relying on lift plan/work instruction, muscle memory, personal experience, control of load using pendant or belly-box remote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Focuses on explicit delivery – breaking down complex physics, rigging angles, and maneuvers into clear, step-by-step instructions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9838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Risk Mitigation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Active intervention – physically controlling the crane and hoist to avoid a hazard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Cooperative Oversight – allowing a trainee room to learn while knowing exactly when to step in before a mistake becomes a hazard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74714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Operational directives – communicating directly with spotters and floor personnel to safely move the load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Used Adult Learning Theory to adapt to how different trainees process information (visual, verbal, hands-on)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72949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Evaluation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Focuses on equipment readiness – verifying the crane, hoist, and rigging are safe to operate before starting production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Competency Verification – assessing if a trainee has truly mastered a skill or requires remediation before being signed off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837311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4F36301A-FAAC-E645-3C7B-EE4C52024912}"/>
              </a:ext>
            </a:extLst>
          </p:cNvPr>
          <p:cNvSpPr/>
          <p:nvPr/>
        </p:nvSpPr>
        <p:spPr>
          <a:xfrm>
            <a:off x="2905125" y="1304925"/>
            <a:ext cx="4381500" cy="73342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4F7F697-31C7-9DB3-5CB5-6A7359500B3C}"/>
              </a:ext>
            </a:extLst>
          </p:cNvPr>
          <p:cNvSpPr/>
          <p:nvPr/>
        </p:nvSpPr>
        <p:spPr>
          <a:xfrm>
            <a:off x="7419975" y="1304924"/>
            <a:ext cx="4233862" cy="73342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05E95BC-5185-8841-E4B9-443360948E47}"/>
              </a:ext>
            </a:extLst>
          </p:cNvPr>
          <p:cNvSpPr/>
          <p:nvPr/>
        </p:nvSpPr>
        <p:spPr>
          <a:xfrm>
            <a:off x="2905125" y="3195637"/>
            <a:ext cx="4381500" cy="73342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CEF3430-660E-0A86-EE51-6A98781805EF}"/>
              </a:ext>
            </a:extLst>
          </p:cNvPr>
          <p:cNvSpPr/>
          <p:nvPr/>
        </p:nvSpPr>
        <p:spPr>
          <a:xfrm>
            <a:off x="2905125" y="4887171"/>
            <a:ext cx="4381500" cy="73342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541CE85-FD88-4CD7-0029-D00AE5F502D0}"/>
              </a:ext>
            </a:extLst>
          </p:cNvPr>
          <p:cNvSpPr/>
          <p:nvPr/>
        </p:nvSpPr>
        <p:spPr>
          <a:xfrm>
            <a:off x="7419975" y="3195637"/>
            <a:ext cx="4233862" cy="73342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FBB56ED-7783-AAFF-6950-AD46C61C5B73}"/>
              </a:ext>
            </a:extLst>
          </p:cNvPr>
          <p:cNvSpPr/>
          <p:nvPr/>
        </p:nvSpPr>
        <p:spPr>
          <a:xfrm>
            <a:off x="7415213" y="4843464"/>
            <a:ext cx="4300536" cy="733425"/>
          </a:xfrm>
          <a:prstGeom prst="rect">
            <a:avLst/>
          </a:prstGeom>
          <a:solidFill>
            <a:srgbClr val="CCD2D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34470BA-26EE-FAD4-8691-E2CEAA75E735}"/>
              </a:ext>
            </a:extLst>
          </p:cNvPr>
          <p:cNvSpPr/>
          <p:nvPr/>
        </p:nvSpPr>
        <p:spPr>
          <a:xfrm>
            <a:off x="2905124" y="2150692"/>
            <a:ext cx="4381499" cy="935408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02B7F79-9F78-3D12-1541-1CA0D6CB818D}"/>
              </a:ext>
            </a:extLst>
          </p:cNvPr>
          <p:cNvSpPr/>
          <p:nvPr/>
        </p:nvSpPr>
        <p:spPr>
          <a:xfrm>
            <a:off x="2905124" y="3999388"/>
            <a:ext cx="4381499" cy="733425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3C324841-BFEB-9064-A0FD-6834E22A022B}"/>
              </a:ext>
            </a:extLst>
          </p:cNvPr>
          <p:cNvSpPr/>
          <p:nvPr/>
        </p:nvSpPr>
        <p:spPr>
          <a:xfrm>
            <a:off x="7415213" y="2123544"/>
            <a:ext cx="4300537" cy="867307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55708F2-6D18-4D9D-98F4-D6597F2F1BB6}"/>
              </a:ext>
            </a:extLst>
          </p:cNvPr>
          <p:cNvSpPr/>
          <p:nvPr/>
        </p:nvSpPr>
        <p:spPr>
          <a:xfrm>
            <a:off x="7329488" y="3999388"/>
            <a:ext cx="4300537" cy="733425"/>
          </a:xfrm>
          <a:prstGeom prst="rect">
            <a:avLst/>
          </a:prstGeom>
          <a:solidFill>
            <a:srgbClr val="E7EAE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60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9" grpId="0" animBg="1"/>
      <p:bldP spid="11" grpId="0" animBg="1"/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25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908AB-D3B5-0CE1-9E46-74BD49B0E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07D432-A243-6481-5F44-32260EB19C47}"/>
              </a:ext>
            </a:extLst>
          </p:cNvPr>
          <p:cNvSpPr txBox="1"/>
          <p:nvPr/>
        </p:nvSpPr>
        <p:spPr>
          <a:xfrm>
            <a:off x="1334910" y="650796"/>
            <a:ext cx="874606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Slide 2: The Core Frameworks of a Safety Leader</a:t>
            </a:r>
          </a:p>
          <a:p>
            <a:r>
              <a:rPr lang="en-US" b="1" dirty="0"/>
              <a:t>Title:</a:t>
            </a:r>
            <a:r>
              <a:rPr lang="en-US" dirty="0"/>
              <a:t> Shifting the Culture on the Shop Floor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The Systems Mindset:</a:t>
            </a:r>
            <a:r>
              <a:rPr lang="en-US" dirty="0"/>
              <a:t> Training isn't just about teaching button-pushing; it’s about teaching how the operator fits into the entire plant ecosystem.</a:t>
            </a:r>
          </a:p>
          <a:p>
            <a:pPr lvl="1"/>
            <a:r>
              <a:rPr lang="en-US" b="1" dirty="0"/>
              <a:t>Defensible Decision Making:</a:t>
            </a:r>
            <a:r>
              <a:rPr lang="en-US" dirty="0"/>
              <a:t> Ensuring every pass/fail decision you make as a trainer is backed by black-and-white, objective criteria.</a:t>
            </a:r>
          </a:p>
          <a:p>
            <a:pPr lvl="1"/>
            <a:r>
              <a:rPr lang="en-US" b="1" dirty="0"/>
              <a:t>The Safety Triad:</a:t>
            </a:r>
            <a:r>
              <a:rPr lang="en-US" dirty="0"/>
              <a:t> Balancing equipment integrity, operator compliance, and proactive environmental control (crowd control).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When you step out onto the floor as an authorized trainer, you represent the highest standard of safety leadership.</a:t>
            </a:r>
          </a:p>
          <a:p>
            <a:pPr lvl="1"/>
            <a:r>
              <a:rPr lang="en-US" dirty="0"/>
              <a:t>Use a </a:t>
            </a:r>
            <a:r>
              <a:rPr lang="en-US" b="1" dirty="0"/>
              <a:t>Systems Mindset</a:t>
            </a:r>
            <a:r>
              <a:rPr lang="en-US" dirty="0"/>
              <a:t> to help rookies understand </a:t>
            </a:r>
            <a:r>
              <a:rPr lang="en-US" i="1" dirty="0"/>
              <a:t>why</a:t>
            </a:r>
            <a:r>
              <a:rPr lang="en-US" dirty="0"/>
              <a:t> the rules exist, and protect yourself and the company by keeping your evaluations completely </a:t>
            </a:r>
            <a:r>
              <a:rPr lang="en-US" b="1" dirty="0"/>
              <a:t>defensible</a:t>
            </a:r>
            <a:r>
              <a:rPr lang="en-US" dirty="0"/>
              <a:t> and objective.</a:t>
            </a:r>
          </a:p>
        </p:txBody>
      </p:sp>
    </p:spTree>
    <p:extLst>
      <p:ext uri="{BB962C8B-B14F-4D97-AF65-F5344CB8AC3E}">
        <p14:creationId xmlns:p14="http://schemas.microsoft.com/office/powerpoint/2010/main" val="17854770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4B1AD-EC5C-56A0-7AA0-896E1DA0F9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8B9E99F-4F65-E072-5B22-F5F7265A225C}"/>
              </a:ext>
            </a:extLst>
          </p:cNvPr>
          <p:cNvSpPr txBox="1"/>
          <p:nvPr/>
        </p:nvSpPr>
        <p:spPr>
          <a:xfrm>
            <a:off x="1334910" y="650796"/>
            <a:ext cx="874606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Slide 3: Your Instructor Checklist</a:t>
            </a:r>
          </a:p>
          <a:p>
            <a:r>
              <a:rPr lang="en-US" b="1" dirty="0"/>
              <a:t>Title:</a:t>
            </a:r>
            <a:r>
              <a:rPr lang="en-US" dirty="0"/>
              <a:t> The 5 Cardinal Rules of a Crane Instructor</a:t>
            </a:r>
          </a:p>
          <a:p>
            <a:r>
              <a:rPr lang="en-US" b="1" dirty="0"/>
              <a:t>Numbered List:</a:t>
            </a:r>
            <a:endParaRPr lang="en-US" dirty="0"/>
          </a:p>
          <a:p>
            <a:pPr lvl="1"/>
            <a:r>
              <a:rPr lang="en-US" b="1" dirty="0"/>
              <a:t>Never Take Your Eyes Off the Trainee:</a:t>
            </a:r>
            <a:r>
              <a:rPr lang="en-US" dirty="0"/>
              <a:t> When they have the controller, your focus is entirely on them and the lift zone.</a:t>
            </a:r>
          </a:p>
          <a:p>
            <a:pPr lvl="1"/>
            <a:r>
              <a:rPr lang="en-US" b="1" dirty="0"/>
              <a:t>Enforce the Communication Loop:</a:t>
            </a:r>
            <a:r>
              <a:rPr lang="en-US" dirty="0"/>
              <a:t> Do not let a trainee move a bridge or trolley until they have confirmed your command.</a:t>
            </a:r>
          </a:p>
          <a:p>
            <a:pPr lvl="1"/>
            <a:r>
              <a:rPr lang="en-US" b="1" dirty="0"/>
              <a:t>Protect the Boundary:</a:t>
            </a:r>
            <a:r>
              <a:rPr lang="en-US" dirty="0"/>
              <a:t> Maintain absolute crowd control; halt the operation the second a pedestrian breaches the zone.</a:t>
            </a:r>
          </a:p>
          <a:p>
            <a:pPr lvl="1"/>
            <a:r>
              <a:rPr lang="en-US" b="1" dirty="0"/>
              <a:t>Know the Controller Nuances:</a:t>
            </a:r>
            <a:r>
              <a:rPr lang="en-US" dirty="0"/>
              <a:t> Strictly enforce pendant strain relief and wireless belly-box power-down protocols during rigging.</a:t>
            </a:r>
          </a:p>
          <a:p>
            <a:pPr lvl="1"/>
            <a:r>
              <a:rPr lang="en-US" b="1" dirty="0"/>
              <a:t>Document Everything Factually:</a:t>
            </a:r>
            <a:r>
              <a:rPr lang="en-US" dirty="0"/>
              <a:t> If it isn't signed, dated, and objectively noted on the checklist, it didn't happen.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If you commit these five principles to memory, your training sessions will be smooth, compliant, and—most importantly—safe.</a:t>
            </a:r>
          </a:p>
        </p:txBody>
      </p:sp>
    </p:spTree>
    <p:extLst>
      <p:ext uri="{BB962C8B-B14F-4D97-AF65-F5344CB8AC3E}">
        <p14:creationId xmlns:p14="http://schemas.microsoft.com/office/powerpoint/2010/main" val="189864617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2AC1B-970E-8388-E132-1CB12C8CD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C779193-FF99-81EF-FAED-7715C4BD0178}"/>
              </a:ext>
            </a:extLst>
          </p:cNvPr>
          <p:cNvSpPr txBox="1"/>
          <p:nvPr/>
        </p:nvSpPr>
        <p:spPr>
          <a:xfrm>
            <a:off x="1334910" y="650796"/>
            <a:ext cx="874606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Slide 4: Final Practical Exam Preparation Checklist</a:t>
            </a:r>
          </a:p>
          <a:p>
            <a:r>
              <a:rPr lang="en-US" b="1" dirty="0"/>
              <a:t>Title:</a:t>
            </a:r>
            <a:r>
              <a:rPr lang="en-US" dirty="0"/>
              <a:t> What to Do Before Your 1-on-1 Evaluation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b="1" dirty="0"/>
              <a:t>Review Your Assigned Topic:</a:t>
            </a:r>
            <a:r>
              <a:rPr lang="en-US" dirty="0"/>
              <a:t> Ensure you are completely comfortable delivering your specific 15-minute micro-teaching topic.</a:t>
            </a:r>
          </a:p>
          <a:p>
            <a:pPr lvl="1"/>
            <a:r>
              <a:rPr lang="en-US" b="1" dirty="0"/>
              <a:t>Study the Evaluation Rubric:</a:t>
            </a:r>
            <a:r>
              <a:rPr lang="en-US" dirty="0"/>
              <a:t> Know exactly what metrics I will be using to grade your performance as an instructor.</a:t>
            </a:r>
          </a:p>
          <a:p>
            <a:pPr lvl="1"/>
            <a:r>
              <a:rPr lang="en-US" b="1" dirty="0"/>
              <a:t>Confirm Your Timeslot:</a:t>
            </a:r>
            <a:r>
              <a:rPr lang="en-US" dirty="0"/>
              <a:t> Double-check your scheduled 45-minute private session window on the sign-up sheet.</a:t>
            </a:r>
          </a:p>
          <a:p>
            <a:pPr lvl="1"/>
            <a:r>
              <a:rPr lang="en-US" b="1" dirty="0"/>
              <a:t>Arrive Prep-Ready:</a:t>
            </a:r>
            <a:r>
              <a:rPr lang="en-US" dirty="0"/>
              <a:t> Show up 10 minutes prior to your slot with a clear mind, ready to lead your simulated trainee through the full briefing, lift, and debrief.</a:t>
            </a:r>
          </a:p>
          <a:p>
            <a:r>
              <a:rPr lang="en-US" b="1" dirty="0"/>
              <a:t>Instructor Talking Points:</a:t>
            </a:r>
            <a:endParaRPr lang="en-US" dirty="0"/>
          </a:p>
          <a:p>
            <a:pPr lvl="1"/>
            <a:r>
              <a:rPr lang="en-US" dirty="0"/>
              <a:t>Treat your upcoming private test exactly like a real-world training day. I am there as a silent observer, rooting for you to succeed. Take a deep breath, rely on your years of operational expertise, and lead with confidence.</a:t>
            </a:r>
          </a:p>
        </p:txBody>
      </p:sp>
    </p:spTree>
    <p:extLst>
      <p:ext uri="{BB962C8B-B14F-4D97-AF65-F5344CB8AC3E}">
        <p14:creationId xmlns:p14="http://schemas.microsoft.com/office/powerpoint/2010/main" val="254284358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E81C8-9A71-794C-1BAC-31C1D3D06C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F3E0A79-53D0-F2B8-5DFD-E58034618114}"/>
              </a:ext>
            </a:extLst>
          </p:cNvPr>
          <p:cNvSpPr txBox="1"/>
          <p:nvPr/>
        </p:nvSpPr>
        <p:spPr>
          <a:xfrm>
            <a:off x="1334910" y="650796"/>
            <a:ext cx="874606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Slide 5: Open Forum &amp; Final Dismissal</a:t>
            </a:r>
          </a:p>
          <a:p>
            <a:r>
              <a:rPr lang="en-US" b="1" dirty="0"/>
              <a:t>Title:</a:t>
            </a:r>
            <a:r>
              <a:rPr lang="en-US" dirty="0"/>
              <a:t> Final Questions &amp; Next Steps</a:t>
            </a:r>
          </a:p>
          <a:p>
            <a:r>
              <a:rPr lang="en-US" b="1" dirty="0"/>
              <a:t>Visual:</a:t>
            </a:r>
            <a:r>
              <a:rPr lang="en-US" dirty="0"/>
              <a:t> The company logo alongside contact information for the Master Instructor / EHS department.</a:t>
            </a:r>
          </a:p>
          <a:p>
            <a:r>
              <a:rPr lang="en-US" b="1" dirty="0"/>
              <a:t>Bullet Points:</a:t>
            </a:r>
            <a:endParaRPr lang="en-US" dirty="0"/>
          </a:p>
          <a:p>
            <a:pPr lvl="1"/>
            <a:r>
              <a:rPr lang="en-US" dirty="0"/>
              <a:t>Classroom training is officially concluded.</a:t>
            </a:r>
          </a:p>
          <a:p>
            <a:pPr lvl="1"/>
            <a:r>
              <a:rPr lang="en-US" dirty="0"/>
              <a:t>Please ensure you have signed the classroom attendance roster before leaving.</a:t>
            </a:r>
          </a:p>
          <a:p>
            <a:pPr lvl="1"/>
            <a:r>
              <a:rPr lang="en-US" dirty="0"/>
              <a:t>The floor is open for any final questions, comments, or clarifications.</a:t>
            </a:r>
          </a:p>
        </p:txBody>
      </p:sp>
    </p:spTree>
    <p:extLst>
      <p:ext uri="{BB962C8B-B14F-4D97-AF65-F5344CB8AC3E}">
        <p14:creationId xmlns:p14="http://schemas.microsoft.com/office/powerpoint/2010/main" val="48511395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31211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CB2205-2A86-3B67-0DCB-AED140E942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EA523AC-42E6-33F8-CC88-E1146D430163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0081FC8-3EFF-5FF4-1191-D13D862D5F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175" y="516947"/>
            <a:ext cx="10677525" cy="582410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642A425-0F0B-1F92-FB64-04C7B1415AFE}"/>
              </a:ext>
            </a:extLst>
          </p:cNvPr>
          <p:cNvSpPr/>
          <p:nvPr/>
        </p:nvSpPr>
        <p:spPr>
          <a:xfrm>
            <a:off x="638175" y="1285875"/>
            <a:ext cx="3638550" cy="323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7B1CE5-5B4E-F8B8-D7D0-04B0C49B5C2A}"/>
              </a:ext>
            </a:extLst>
          </p:cNvPr>
          <p:cNvSpPr/>
          <p:nvPr/>
        </p:nvSpPr>
        <p:spPr>
          <a:xfrm>
            <a:off x="4276724" y="1285875"/>
            <a:ext cx="3400425" cy="323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914538-AD45-BDBE-B615-896FA2A1C2D9}"/>
              </a:ext>
            </a:extLst>
          </p:cNvPr>
          <p:cNvSpPr/>
          <p:nvPr/>
        </p:nvSpPr>
        <p:spPr>
          <a:xfrm>
            <a:off x="7677149" y="1285875"/>
            <a:ext cx="3638550" cy="3238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02FD66C-A3D2-F755-1785-2A45B374A750}"/>
              </a:ext>
            </a:extLst>
          </p:cNvPr>
          <p:cNvSpPr/>
          <p:nvPr/>
        </p:nvSpPr>
        <p:spPr>
          <a:xfrm>
            <a:off x="519112" y="4524374"/>
            <a:ext cx="7158036" cy="1816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ADB222F-A9EA-C792-5F09-7287CC1663D8}"/>
              </a:ext>
            </a:extLst>
          </p:cNvPr>
          <p:cNvSpPr/>
          <p:nvPr/>
        </p:nvSpPr>
        <p:spPr>
          <a:xfrm>
            <a:off x="7524750" y="4410074"/>
            <a:ext cx="3552822" cy="18166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913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5" grpId="0" animBg="1"/>
      <p:bldP spid="17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E4EE6-F9D2-3EB4-E078-56A0109CF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8798019-BB03-4405-4BCC-A0F4C40C05A2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65E8E90-C425-578B-2AAD-2A3281735E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516947"/>
            <a:ext cx="10677525" cy="5824105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6A71C4-5629-9C98-F9F9-2FB91DB7147B}"/>
              </a:ext>
            </a:extLst>
          </p:cNvPr>
          <p:cNvSpPr/>
          <p:nvPr/>
        </p:nvSpPr>
        <p:spPr>
          <a:xfrm>
            <a:off x="638174" y="1362075"/>
            <a:ext cx="3867151" cy="3143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6F8843B-95CE-4E9E-46F9-9F25B329CC09}"/>
              </a:ext>
            </a:extLst>
          </p:cNvPr>
          <p:cNvSpPr/>
          <p:nvPr/>
        </p:nvSpPr>
        <p:spPr>
          <a:xfrm>
            <a:off x="4229100" y="1362075"/>
            <a:ext cx="3543300" cy="31432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EBA250D7-BC52-2265-9D59-89723D737135}"/>
              </a:ext>
            </a:extLst>
          </p:cNvPr>
          <p:cNvSpPr/>
          <p:nvPr/>
        </p:nvSpPr>
        <p:spPr>
          <a:xfrm>
            <a:off x="7686675" y="400050"/>
            <a:ext cx="3876675" cy="4229100"/>
          </a:xfrm>
          <a:custGeom>
            <a:avLst/>
            <a:gdLst>
              <a:gd name="csX0" fmla="*/ 895350 w 3876675"/>
              <a:gd name="csY0" fmla="*/ 685800 h 4229100"/>
              <a:gd name="csX1" fmla="*/ 885825 w 3876675"/>
              <a:gd name="csY1" fmla="*/ 0 h 4229100"/>
              <a:gd name="csX2" fmla="*/ 3876675 w 3876675"/>
              <a:gd name="csY2" fmla="*/ 47625 h 4229100"/>
              <a:gd name="csX3" fmla="*/ 3724275 w 3876675"/>
              <a:gd name="csY3" fmla="*/ 4229100 h 4229100"/>
              <a:gd name="csX4" fmla="*/ 0 w 3876675"/>
              <a:gd name="csY4" fmla="*/ 4124325 h 4229100"/>
              <a:gd name="csX5" fmla="*/ 28575 w 3876675"/>
              <a:gd name="csY5" fmla="*/ 857250 h 4229100"/>
              <a:gd name="csX6" fmla="*/ 895350 w 3876675"/>
              <a:gd name="csY6" fmla="*/ 685800 h 42291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</a:cxnLst>
            <a:rect l="l" t="t" r="r" b="b"/>
            <a:pathLst>
              <a:path w="3876675" h="4229100">
                <a:moveTo>
                  <a:pt x="895350" y="685800"/>
                </a:moveTo>
                <a:lnTo>
                  <a:pt x="885825" y="0"/>
                </a:lnTo>
                <a:lnTo>
                  <a:pt x="3876675" y="47625"/>
                </a:lnTo>
                <a:lnTo>
                  <a:pt x="3724275" y="4229100"/>
                </a:lnTo>
                <a:lnTo>
                  <a:pt x="0" y="4124325"/>
                </a:lnTo>
                <a:lnTo>
                  <a:pt x="28575" y="857250"/>
                </a:lnTo>
                <a:lnTo>
                  <a:pt x="895350" y="6858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BCCC588-1EF8-FD09-2041-97052D4E6E57}"/>
              </a:ext>
            </a:extLst>
          </p:cNvPr>
          <p:cNvSpPr/>
          <p:nvPr/>
        </p:nvSpPr>
        <p:spPr>
          <a:xfrm>
            <a:off x="628650" y="4505325"/>
            <a:ext cx="10534650" cy="18357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185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E1AFE-AF9B-EB46-2348-2372394077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7FAA636-64B4-DBE3-2DE2-0092F3D2C952}"/>
              </a:ext>
            </a:extLst>
          </p:cNvPr>
          <p:cNvSpPr txBox="1"/>
          <p:nvPr/>
        </p:nvSpPr>
        <p:spPr>
          <a:xfrm>
            <a:off x="797326" y="720571"/>
            <a:ext cx="9277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Handling Training Challenges (The 3 Types)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F07420-6D21-F86D-1E75-9AA67B9316D1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8CD9DBE-6656-20F9-F68F-177A8B3AB1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0650" y="1156578"/>
            <a:ext cx="9591675" cy="523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921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82FB20-16E5-76A8-CEED-B4AB80E016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3FAEC-68DC-0396-F49A-1D07927FAD21}"/>
              </a:ext>
            </a:extLst>
          </p:cNvPr>
          <p:cNvSpPr txBox="1"/>
          <p:nvPr/>
        </p:nvSpPr>
        <p:spPr>
          <a:xfrm>
            <a:off x="797326" y="720571"/>
            <a:ext cx="9277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Handling Training Challenges (The 3 Types)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996A9D-EFD5-4FED-8391-A105C72120DD}"/>
              </a:ext>
            </a:extLst>
          </p:cNvPr>
          <p:cNvSpPr txBox="1"/>
          <p:nvPr/>
        </p:nvSpPr>
        <p:spPr>
          <a:xfrm>
            <a:off x="85725" y="138537"/>
            <a:ext cx="11544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Module 1: Foundations of Instructional Delivery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4D3701-83F5-4AA3-D054-ACA8879A66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333" y="1073005"/>
            <a:ext cx="9766917" cy="5327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270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1178</TotalTime>
  <Words>4939</Words>
  <Application>Microsoft Office PowerPoint</Application>
  <PresentationFormat>Widescreen</PresentationFormat>
  <Paragraphs>345</Paragraphs>
  <Slides>54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8" baseType="lpstr">
      <vt:lpstr>Aptos</vt:lpstr>
      <vt:lpstr>Aptos Display</vt:lpstr>
      <vt:lpstr>Arial</vt:lpstr>
      <vt:lpstr>Office Theme</vt:lpstr>
      <vt:lpstr>Overhead Crane Train-the-Trainer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Symanetc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Thurwanger</dc:creator>
  <cp:lastModifiedBy>David Thurwanger</cp:lastModifiedBy>
  <cp:revision>5</cp:revision>
  <dcterms:created xsi:type="dcterms:W3CDTF">2026-07-10T16:06:18Z</dcterms:created>
  <dcterms:modified xsi:type="dcterms:W3CDTF">2026-07-14T21:20:46Z</dcterms:modified>
</cp:coreProperties>
</file>