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3"/>
  </p:notesMasterIdLst>
  <p:sldIdLst>
    <p:sldId id="256" r:id="rId2"/>
    <p:sldId id="258" r:id="rId3"/>
    <p:sldId id="259" r:id="rId4"/>
    <p:sldId id="261" r:id="rId5"/>
    <p:sldId id="264" r:id="rId6"/>
    <p:sldId id="262" r:id="rId7"/>
    <p:sldId id="263" r:id="rId8"/>
    <p:sldId id="260" r:id="rId9"/>
    <p:sldId id="298" r:id="rId10"/>
    <p:sldId id="290" r:id="rId11"/>
    <p:sldId id="291" r:id="rId12"/>
    <p:sldId id="289" r:id="rId13"/>
    <p:sldId id="307" r:id="rId14"/>
    <p:sldId id="293" r:id="rId15"/>
    <p:sldId id="294" r:id="rId16"/>
    <p:sldId id="292" r:id="rId17"/>
    <p:sldId id="304" r:id="rId18"/>
    <p:sldId id="305" r:id="rId19"/>
    <p:sldId id="306" r:id="rId20"/>
    <p:sldId id="314" r:id="rId21"/>
    <p:sldId id="364" r:id="rId22"/>
    <p:sldId id="297" r:id="rId23"/>
    <p:sldId id="300" r:id="rId24"/>
    <p:sldId id="308" r:id="rId25"/>
    <p:sldId id="309" r:id="rId26"/>
    <p:sldId id="310" r:id="rId27"/>
    <p:sldId id="346" r:id="rId28"/>
    <p:sldId id="347" r:id="rId29"/>
    <p:sldId id="348" r:id="rId30"/>
    <p:sldId id="349" r:id="rId31"/>
    <p:sldId id="365" r:id="rId32"/>
    <p:sldId id="350" r:id="rId33"/>
    <p:sldId id="351" r:id="rId34"/>
    <p:sldId id="352" r:id="rId35"/>
    <p:sldId id="353" r:id="rId36"/>
    <p:sldId id="354" r:id="rId37"/>
    <p:sldId id="355" r:id="rId38"/>
    <p:sldId id="361" r:id="rId39"/>
    <p:sldId id="362" r:id="rId40"/>
    <p:sldId id="356" r:id="rId41"/>
    <p:sldId id="357" r:id="rId42"/>
    <p:sldId id="358" r:id="rId43"/>
    <p:sldId id="366" r:id="rId44"/>
    <p:sldId id="359" r:id="rId45"/>
    <p:sldId id="360" r:id="rId46"/>
    <p:sldId id="335" r:id="rId47"/>
    <p:sldId id="333" r:id="rId48"/>
    <p:sldId id="334" r:id="rId49"/>
    <p:sldId id="336" r:id="rId50"/>
    <p:sldId id="337" r:id="rId51"/>
    <p:sldId id="338" r:id="rId52"/>
    <p:sldId id="363" r:id="rId53"/>
    <p:sldId id="339" r:id="rId54"/>
    <p:sldId id="340" r:id="rId55"/>
    <p:sldId id="341" r:id="rId56"/>
    <p:sldId id="342" r:id="rId57"/>
    <p:sldId id="343" r:id="rId58"/>
    <p:sldId id="344" r:id="rId59"/>
    <p:sldId id="345" r:id="rId60"/>
    <p:sldId id="301" r:id="rId61"/>
    <p:sldId id="296" r:id="rId62"/>
    <p:sldId id="299" r:id="rId63"/>
    <p:sldId id="313" r:id="rId64"/>
    <p:sldId id="302" r:id="rId65"/>
    <p:sldId id="311" r:id="rId66"/>
    <p:sldId id="312" r:id="rId67"/>
    <p:sldId id="315" r:id="rId68"/>
    <p:sldId id="303" r:id="rId69"/>
    <p:sldId id="316" r:id="rId70"/>
    <p:sldId id="331" r:id="rId71"/>
    <p:sldId id="332" r:id="rId72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B4C4B"/>
    <a:srgbClr val="EBEBEB"/>
    <a:srgbClr val="600000"/>
    <a:srgbClr val="3617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6562" autoAdjust="0"/>
  </p:normalViewPr>
  <p:slideViewPr>
    <p:cSldViewPr>
      <p:cViewPr varScale="1">
        <p:scale>
          <a:sx n="92" d="100"/>
          <a:sy n="92" d="100"/>
        </p:scale>
        <p:origin x="2076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53" tIns="48327" rIns="96653" bIns="48327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53" tIns="48327" rIns="96653" bIns="48327" rtlCol="0"/>
          <a:lstStyle>
            <a:lvl1pPr algn="r">
              <a:defRPr sz="1200"/>
            </a:lvl1pPr>
          </a:lstStyle>
          <a:p>
            <a:fld id="{60F98937-F098-44D5-A8EE-73FC796C5EE1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19138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53" tIns="48327" rIns="96653" bIns="48327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lIns="96653" tIns="48327" rIns="96653" bIns="48327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53" tIns="48327" rIns="96653" bIns="48327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53" tIns="48327" rIns="96653" bIns="48327" rtlCol="0" anchor="b"/>
          <a:lstStyle>
            <a:lvl1pPr algn="r">
              <a:defRPr sz="1200"/>
            </a:lvl1pPr>
          </a:lstStyle>
          <a:p>
            <a:fld id="{F3704806-4ADE-4345-B39E-76B8EC123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5766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04806-4ADE-4345-B39E-76B8EC123E4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6603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04806-4ADE-4345-B39E-76B8EC123E4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0884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04806-4ADE-4345-B39E-76B8EC123E4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6234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04806-4ADE-4345-B39E-76B8EC123E4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0314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04806-4ADE-4345-B39E-76B8EC123E4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88463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04806-4ADE-4345-B39E-76B8EC123E4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956165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04806-4ADE-4345-B39E-76B8EC123E4D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43150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04806-4ADE-4345-B39E-76B8EC123E4D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043633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04806-4ADE-4345-B39E-76B8EC123E4D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52956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04806-4ADE-4345-B39E-76B8EC123E4D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933252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04806-4ADE-4345-B39E-76B8EC123E4D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40711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04806-4ADE-4345-B39E-76B8EC123E4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145217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04806-4ADE-4345-B39E-76B8EC123E4D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4196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04806-4ADE-4345-B39E-76B8EC123E4D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146630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04806-4ADE-4345-B39E-76B8EC123E4D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065984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04806-4ADE-4345-B39E-76B8EC123E4D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86565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04806-4ADE-4345-B39E-76B8EC123E4D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6214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04806-4ADE-4345-B39E-76B8EC123E4D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141927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04806-4ADE-4345-B39E-76B8EC123E4D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78933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04806-4ADE-4345-B39E-76B8EC123E4D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720186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04806-4ADE-4345-B39E-76B8EC123E4D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956582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04806-4ADE-4345-B39E-76B8EC123E4D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9968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04806-4ADE-4345-B39E-76B8EC123E4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3293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04806-4ADE-4345-B39E-76B8EC123E4D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88229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04806-4ADE-4345-B39E-76B8EC123E4D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498250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04806-4ADE-4345-B39E-76B8EC123E4D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19954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04806-4ADE-4345-B39E-76B8EC123E4D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29914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04806-4ADE-4345-B39E-76B8EC123E4D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527577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04806-4ADE-4345-B39E-76B8EC123E4D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03097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04806-4ADE-4345-B39E-76B8EC123E4D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47165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04806-4ADE-4345-B39E-76B8EC123E4D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45413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04806-4ADE-4345-B39E-76B8EC123E4D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59930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04806-4ADE-4345-B39E-76B8EC123E4D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2049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04806-4ADE-4345-B39E-76B8EC123E4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97207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04806-4ADE-4345-B39E-76B8EC123E4D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906178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04806-4ADE-4345-B39E-76B8EC123E4D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692910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04806-4ADE-4345-B39E-76B8EC123E4D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149710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04806-4ADE-4345-B39E-76B8EC123E4D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421211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04806-4ADE-4345-B39E-76B8EC123E4D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537819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04806-4ADE-4345-B39E-76B8EC123E4D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220690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04806-4ADE-4345-B39E-76B8EC123E4D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248218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04806-4ADE-4345-B39E-76B8EC123E4D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228206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04806-4ADE-4345-B39E-76B8EC123E4D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246291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04806-4ADE-4345-B39E-76B8EC123E4D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3748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04806-4ADE-4345-B39E-76B8EC123E4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534100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04806-4ADE-4345-B39E-76B8EC123E4D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246317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04806-4ADE-4345-B39E-76B8EC123E4D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4841844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04806-4ADE-4345-B39E-76B8EC123E4D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3797408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04806-4ADE-4345-B39E-76B8EC123E4D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8156420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04806-4ADE-4345-B39E-76B8EC123E4D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755638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04806-4ADE-4345-B39E-76B8EC123E4D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008556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04806-4ADE-4345-B39E-76B8EC123E4D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1551457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04806-4ADE-4345-B39E-76B8EC123E4D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931289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04806-4ADE-4345-B39E-76B8EC123E4D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414711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04806-4ADE-4345-B39E-76B8EC123E4D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9872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04806-4ADE-4345-B39E-76B8EC123E4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5590037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04806-4ADE-4345-B39E-76B8EC123E4D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301810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04806-4ADE-4345-B39E-76B8EC123E4D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583895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04806-4ADE-4345-B39E-76B8EC123E4D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670142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04806-4ADE-4345-B39E-76B8EC123E4D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891142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04806-4ADE-4345-B39E-76B8EC123E4D}" type="slidenum">
              <a:rPr lang="en-US" smtClean="0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33507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04806-4ADE-4345-B39E-76B8EC123E4D}" type="slidenum">
              <a:rPr lang="en-US" smtClean="0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303997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04806-4ADE-4345-B39E-76B8EC123E4D}" type="slidenum">
              <a:rPr lang="en-US" smtClean="0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8738630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04806-4ADE-4345-B39E-76B8EC123E4D}" type="slidenum">
              <a:rPr lang="en-US" smtClean="0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224321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04806-4ADE-4345-B39E-76B8EC123E4D}" type="slidenum">
              <a:rPr lang="en-US" smtClean="0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417273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04806-4ADE-4345-B39E-76B8EC123E4D}" type="slidenum">
              <a:rPr lang="en-US" smtClean="0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2809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04806-4ADE-4345-B39E-76B8EC123E4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645034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04806-4ADE-4345-B39E-76B8EC123E4D}" type="slidenum">
              <a:rPr lang="en-US" smtClean="0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0648788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04806-4ADE-4345-B39E-76B8EC123E4D}" type="slidenum">
              <a:rPr lang="en-US" smtClean="0"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20157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04806-4ADE-4345-B39E-76B8EC123E4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1494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04806-4ADE-4345-B39E-76B8EC123E4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7641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8200" y="6553200"/>
            <a:ext cx="457200" cy="218317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fld id="{29E9C91C-C4E4-485D-B4EB-8946FF9124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6116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4310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8" y="0"/>
            <a:ext cx="1911350" cy="558372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2514600" y="94519"/>
            <a:ext cx="5486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Crane &amp; Hoist Operator Training</a:t>
            </a: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1398" y="609600"/>
            <a:ext cx="9142602" cy="0"/>
          </a:xfrm>
          <a:prstGeom prst="line">
            <a:avLst/>
          </a:prstGeom>
          <a:ln w="31750" cmpd="thinThick">
            <a:solidFill>
              <a:schemeClr val="tx2"/>
            </a:solidFill>
          </a:ln>
          <a:effectLst>
            <a:outerShdw blurRad="50800" dist="50800" dir="5400000" algn="ctr" rotWithShape="0">
              <a:schemeClr val="bg1">
                <a:lumMod val="75000"/>
              </a:scheme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 userDrawn="1"/>
        </p:nvSpPr>
        <p:spPr>
          <a:xfrm>
            <a:off x="31459" y="6583098"/>
            <a:ext cx="2362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Rev. 2.0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3124200" y="6583098"/>
            <a:ext cx="2819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SAF-T-1001</a:t>
            </a:r>
            <a:r>
              <a:rPr lang="en-US" sz="1200" baseline="0" dirty="0"/>
              <a:t> R2</a:t>
            </a:r>
            <a:endParaRPr lang="en-US" sz="1200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8458200" y="6581001"/>
            <a:ext cx="609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FC78D8D5-9A2D-4EF1-A39B-D56BEFB785AF}" type="slidenum">
              <a:rPr lang="en-US" sz="1200" smtClean="0"/>
              <a:t>‹#›</a:t>
            </a:fld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587040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jpeg"/><Relationship Id="rId4" Type="http://schemas.openxmlformats.org/officeDocument/2006/relationships/image" Target="../media/image4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SFDKTfTXnGk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gif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9.jpeg"/><Relationship Id="rId4" Type="http://schemas.openxmlformats.org/officeDocument/2006/relationships/image" Target="../media/image6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4PO8E76DuPY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5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-gMa5FO7IBA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5.jpeg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gif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5jHPFr-ETds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Rict8FpQoq0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51"/>
          <a:stretch/>
        </p:blipFill>
        <p:spPr>
          <a:xfrm>
            <a:off x="0" y="-38100"/>
            <a:ext cx="9166412" cy="6477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735148" y="2819400"/>
            <a:ext cx="7673704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algn="ctr"/>
            <a:r>
              <a:rPr lang="en-US" sz="80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Crane &amp; Hoist</a:t>
            </a:r>
          </a:p>
          <a:p>
            <a:pPr algn="ctr"/>
            <a:r>
              <a:rPr lang="en-US" sz="80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Operator Training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1684" y="215153"/>
            <a:ext cx="3863043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3889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143000"/>
            <a:ext cx="7010400" cy="5462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0" y="609600"/>
            <a:ext cx="9144000" cy="457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Daily Inspection</a:t>
            </a:r>
          </a:p>
        </p:txBody>
      </p:sp>
    </p:spTree>
    <p:extLst>
      <p:ext uri="{BB962C8B-B14F-4D97-AF65-F5344CB8AC3E}">
        <p14:creationId xmlns:p14="http://schemas.microsoft.com/office/powerpoint/2010/main" val="2681704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609600"/>
            <a:ext cx="9144000" cy="457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Daily Inspection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886200" y="1167703"/>
            <a:ext cx="5163671" cy="54322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Hooks</a:t>
            </a:r>
          </a:p>
          <a:p>
            <a:endParaRPr lang="en-US" dirty="0"/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For latch hooks (required on hoist hook), latch is in place and is working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To signs of wear or deformation</a:t>
            </a:r>
          </a:p>
          <a:p>
            <a:pPr marL="519113" lvl="1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Remove from service then notify supervisor if you detect any wear</a:t>
            </a:r>
          </a:p>
          <a:p>
            <a:pPr marL="519113" lvl="1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Up to 15% is allowed, if approved by lift supervisor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No cracks or twisting</a:t>
            </a:r>
          </a:p>
          <a:p>
            <a:pPr marL="519113" lvl="1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Remove from service then notify supervisor if you detect any twisting</a:t>
            </a:r>
          </a:p>
          <a:p>
            <a:pPr marL="519113" lvl="1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Up to 10% twist is allowed, if approved by lift supervisor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No cracks, gouges, or nicks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No signs of heat damage or weld splatter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Manufacturer mark or name is present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Hook is free to spin (if designed so)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Any other type of damage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F0BBC3B-9E3E-FE21-5271-3275264B52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871" y="1219200"/>
            <a:ext cx="3230310" cy="5400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1599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609600"/>
            <a:ext cx="9144000" cy="457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Daily Inspection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904129" y="1219200"/>
            <a:ext cx="4953000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Shackles</a:t>
            </a:r>
          </a:p>
          <a:p>
            <a:endParaRPr lang="en-US" dirty="0"/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No signs of wear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No cracks, gouges, or nicks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Pin is straight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Pin is fully seated</a:t>
            </a:r>
          </a:p>
          <a:p>
            <a:pPr marL="519113" lvl="1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(± 1 thread to end)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No heat damage or weld splatter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Pin matches shackle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WLL must be legible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400" dirty="0"/>
          </a:p>
        </p:txBody>
      </p:sp>
      <p:pic>
        <p:nvPicPr>
          <p:cNvPr id="8" name="Picture 2" descr="https://tse2.mm.bing.net/th?id=OIP.Jy6Yc9wlmgGbeKj2HGDilAEsCb&amp;pid=15.1&amp;P=0&amp;w=311&amp;h=16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4879443"/>
            <a:ext cx="2939449" cy="1518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Group 8"/>
          <p:cNvGrpSpPr/>
          <p:nvPr/>
        </p:nvGrpSpPr>
        <p:grpSpPr>
          <a:xfrm>
            <a:off x="3341024" y="4243214"/>
            <a:ext cx="2461951" cy="2285548"/>
            <a:chOff x="4014998" y="983336"/>
            <a:chExt cx="3742905" cy="3474720"/>
          </a:xfrm>
        </p:grpSpPr>
        <p:pic>
          <p:nvPicPr>
            <p:cNvPr id="10" name="Picture 2" descr="http://www.thecrosbygroup.com/wp-content/uploads/2014/02/G209-135x150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30655" y="983336"/>
              <a:ext cx="3127248" cy="34747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1" name="Group 10"/>
            <p:cNvGrpSpPr/>
            <p:nvPr/>
          </p:nvGrpSpPr>
          <p:grpSpPr>
            <a:xfrm>
              <a:off x="4014998" y="1211866"/>
              <a:ext cx="1827001" cy="1663437"/>
              <a:chOff x="8756332" y="653066"/>
              <a:chExt cx="1827001" cy="1663437"/>
            </a:xfrm>
          </p:grpSpPr>
          <p:sp>
            <p:nvSpPr>
              <p:cNvPr id="12" name="TextBox 11"/>
              <p:cNvSpPr txBox="1"/>
              <p:nvPr/>
            </p:nvSpPr>
            <p:spPr>
              <a:xfrm>
                <a:off x="8756332" y="653066"/>
                <a:ext cx="84486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sz="1200" b="1" dirty="0"/>
                  <a:t>WLL</a:t>
                </a:r>
              </a:p>
            </p:txBody>
          </p:sp>
          <p:sp>
            <p:nvSpPr>
              <p:cNvPr id="13" name="Oval 12"/>
              <p:cNvSpPr/>
              <p:nvPr/>
            </p:nvSpPr>
            <p:spPr>
              <a:xfrm>
                <a:off x="9973187" y="1342236"/>
                <a:ext cx="610146" cy="974267"/>
              </a:xfrm>
              <a:prstGeom prst="ellipse">
                <a:avLst/>
              </a:prstGeom>
              <a:noFill/>
              <a:ln w="508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14" name="Straight Arrow Connector 13"/>
              <p:cNvCxnSpPr>
                <a:stCxn id="12" idx="3"/>
                <a:endCxn id="13" idx="1"/>
              </p:cNvCxnSpPr>
              <p:nvPr/>
            </p:nvCxnSpPr>
            <p:spPr>
              <a:xfrm>
                <a:off x="9601200" y="791566"/>
                <a:ext cx="461341" cy="693348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1CF20234-F41A-C638-A9C6-AD5CC17F743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057" y="1133475"/>
            <a:ext cx="3062893" cy="5487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4768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609600"/>
            <a:ext cx="9144000" cy="457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Daily Inspection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2343" y="1194525"/>
            <a:ext cx="2779258" cy="41395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Eye Bolts &amp; Swivels</a:t>
            </a:r>
          </a:p>
          <a:p>
            <a:endParaRPr lang="en-US" dirty="0"/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No cracks, gouges, or nicks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No bends or twisting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No signs of wear</a:t>
            </a:r>
          </a:p>
          <a:p>
            <a:pPr marL="519113" lvl="1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Remove from service then notify supervisor</a:t>
            </a:r>
          </a:p>
          <a:p>
            <a:pPr marL="519113" lvl="1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Up to 15% wear may be approved by lift supervisor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No signs of heat damage or weld splatter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No damage to threads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WLL must be legible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52399" y="4882533"/>
            <a:ext cx="3657600" cy="166199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Use of Eye Bolts &amp; Swivels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Shoulder of eye bolt must sit flat against load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For non-shoulder eye bolt, all threads must be fully engaged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Torque rating must be legible on swivels</a:t>
            </a:r>
          </a:p>
          <a:p>
            <a:pPr lvl="1" indent="-166688">
              <a:buFont typeface="Arial" panose="020B0604020202020204" pitchFamily="34" charset="0"/>
              <a:buChar char="•"/>
            </a:pPr>
            <a:r>
              <a:rPr lang="en-US" sz="1400" dirty="0"/>
              <a:t>Star Point swivel does not require torque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6FD62D-ECC3-D9F1-44C6-8D68C82EA6D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5" y="1185000"/>
            <a:ext cx="6203497" cy="358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4833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609600"/>
            <a:ext cx="9144000" cy="457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Daily Inspection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C2F55E9-034C-CCF8-D486-CC96B91D12C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50728"/>
            <a:ext cx="9144000" cy="400633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C1133F5-C5F4-B347-FE11-EAB9CD9211C2}"/>
              </a:ext>
            </a:extLst>
          </p:cNvPr>
          <p:cNvSpPr txBox="1"/>
          <p:nvPr/>
        </p:nvSpPr>
        <p:spPr>
          <a:xfrm>
            <a:off x="152400" y="5329310"/>
            <a:ext cx="289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No cracks, gouges, or nicks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No bends or twisting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3D8C20C-C1FE-104B-6DF3-2F7DA7AE5E7C}"/>
              </a:ext>
            </a:extLst>
          </p:cNvPr>
          <p:cNvSpPr txBox="1"/>
          <p:nvPr/>
        </p:nvSpPr>
        <p:spPr>
          <a:xfrm>
            <a:off x="2743200" y="5319785"/>
            <a:ext cx="31242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No stretch or elongation</a:t>
            </a:r>
          </a:p>
          <a:p>
            <a:pPr lvl="1" indent="-171450">
              <a:buFont typeface="Arial" panose="020B0604020202020204" pitchFamily="34" charset="0"/>
              <a:buChar char="•"/>
            </a:pPr>
            <a:r>
              <a:rPr lang="en-US" sz="1400" dirty="0"/>
              <a:t>Remove from service &amp; notify supervisor</a:t>
            </a:r>
          </a:p>
          <a:p>
            <a:pPr lvl="1" indent="-171450">
              <a:buFont typeface="Arial" panose="020B0604020202020204" pitchFamily="34" charset="0"/>
              <a:buChar char="•"/>
            </a:pPr>
            <a:r>
              <a:rPr lang="en-US" sz="1400" dirty="0"/>
              <a:t>Up to 5% stretch or elongation may be approved by lift supervisor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32FB9E0-8033-A6EC-FB42-86D6F450AF72}"/>
              </a:ext>
            </a:extLst>
          </p:cNvPr>
          <p:cNvSpPr txBox="1"/>
          <p:nvPr/>
        </p:nvSpPr>
        <p:spPr>
          <a:xfrm>
            <a:off x="5829300" y="5319785"/>
            <a:ext cx="342843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For chain slings and bridles only: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Tag is attached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Tag includes the size, length, and WLL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Tag is legible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63336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09600"/>
            <a:ext cx="9144000" cy="457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Daily Inspection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904129" y="1219200"/>
            <a:ext cx="4953000" cy="4508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Wire Rope </a:t>
            </a:r>
          </a:p>
          <a:p>
            <a:endParaRPr lang="en-US" sz="1600" dirty="0"/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Check the tag for certification and load rating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Kinking, crushing or other damage that results in detrimental distortion of the rope structure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Bird caging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 err="1"/>
              <a:t>Unstranding</a:t>
            </a:r>
            <a:endParaRPr lang="en-US" sz="1600" dirty="0"/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 err="1"/>
              <a:t>Unlaying</a:t>
            </a:r>
            <a:r>
              <a:rPr lang="en-US" sz="1600" dirty="0"/>
              <a:t> or opening up of a tucked splice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Strand displacement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Core protrusion from an opening between strands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Any marked reduction in diameter whether along the entire main length or in one section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Corrosion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Wear or scraping of one-third the original diameter of outside individual wires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4AC1393-6D17-43A2-D45E-C212249AE18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066799"/>
            <a:ext cx="3237614" cy="5800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7016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09600"/>
            <a:ext cx="9144000" cy="457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Daily Inspection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904129" y="1219200"/>
            <a:ext cx="4953000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Inspect Synthetic Slings for the Following</a:t>
            </a:r>
          </a:p>
          <a:p>
            <a:endParaRPr lang="en-US" dirty="0"/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Check the tag for certification and load rating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Acid or caustic burns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Melting or charring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Holes, cuts, punctures, crushed fabric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Tears, Snags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Broken stitches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Worn stitches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Excessive abrasion or wear on webbing or fittings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Knots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Discoloration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Anything that causes doubt to the continued use of the sling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0A9C827-1D5E-986D-F3B8-8ABA43FBB4E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66800"/>
            <a:ext cx="3429000" cy="591145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65DBB5B-07CB-0A63-33D5-8029D52C2417}"/>
              </a:ext>
            </a:extLst>
          </p:cNvPr>
          <p:cNvSpPr txBox="1"/>
          <p:nvPr/>
        </p:nvSpPr>
        <p:spPr>
          <a:xfrm>
            <a:off x="76200" y="6021287"/>
            <a:ext cx="3276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/>
              <a:t>Check for burns, melting or charring, holes, cuts, punctures, tears, snags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/>
              <a:t>Check for broken or worn stitches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/>
              <a:t>No knots</a:t>
            </a:r>
          </a:p>
        </p:txBody>
      </p:sp>
    </p:spTree>
    <p:extLst>
      <p:ext uri="{BB962C8B-B14F-4D97-AF65-F5344CB8AC3E}">
        <p14:creationId xmlns:p14="http://schemas.microsoft.com/office/powerpoint/2010/main" val="31566320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09600"/>
            <a:ext cx="9144000" cy="457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Daily Inspection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81000" y="1219200"/>
            <a:ext cx="86106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Additional requirements for synthetic web slings</a:t>
            </a:r>
          </a:p>
          <a:p>
            <a:endParaRPr lang="en-US" dirty="0"/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Each sling must be clearly marked to show the rated capacities for each type of hitch, web material and manufacturer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Slings must contain web that is uniform thickness and width, and the edges must not be split from the webbing width and must not be unraveling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Fittings must be free of all sharp edges that could damage the webbing and must be of a minimum breaking strength equal to that of the sling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Nylon and polyester slings must not be used at temperatures above 200⁰ F or while handling corrosive materials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4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39160A2-FF7A-BEDE-7D67-8DEF9FF248D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" t="3191" r="833" b="7815"/>
          <a:stretch>
            <a:fillRect/>
          </a:stretch>
        </p:blipFill>
        <p:spPr>
          <a:xfrm>
            <a:off x="76200" y="3733800"/>
            <a:ext cx="8915400" cy="312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6570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09600"/>
            <a:ext cx="9144000" cy="457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Daily Inspection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82D8F50-40EC-8F4A-366A-1E4D9D5727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33168"/>
            <a:ext cx="9144000" cy="5500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7398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09600"/>
            <a:ext cx="9144000" cy="457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Daily Inspection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904129" y="1219200"/>
            <a:ext cx="4953000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Special Rigging</a:t>
            </a:r>
          </a:p>
          <a:p>
            <a:endParaRPr lang="en-US" dirty="0"/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Everything that supports the load must have a rating label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Crane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Hoist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Slings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Spreader Bars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Hooks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Shackles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Any special rigging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400" dirty="0"/>
          </a:p>
        </p:txBody>
      </p:sp>
      <p:grpSp>
        <p:nvGrpSpPr>
          <p:cNvPr id="6" name="Group 5"/>
          <p:cNvGrpSpPr/>
          <p:nvPr/>
        </p:nvGrpSpPr>
        <p:grpSpPr>
          <a:xfrm>
            <a:off x="261222" y="1682453"/>
            <a:ext cx="3158069" cy="3375314"/>
            <a:chOff x="36691" y="3076822"/>
            <a:chExt cx="3158069" cy="3375314"/>
          </a:xfrm>
        </p:grpSpPr>
        <p:pic>
          <p:nvPicPr>
            <p:cNvPr id="9" name="Picture 2" descr="http://www.bairstow.com/v/vspfiles/photos/XX-XXT-XX-2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91" y="3294067"/>
              <a:ext cx="3158069" cy="31580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Rectangle 9"/>
            <p:cNvSpPr/>
            <p:nvPr/>
          </p:nvSpPr>
          <p:spPr>
            <a:xfrm>
              <a:off x="542009" y="3076822"/>
              <a:ext cx="1862667" cy="369332"/>
            </a:xfrm>
            <a:prstGeom prst="rect">
              <a:avLst/>
            </a:prstGeom>
          </p:spPr>
          <p:txBody>
            <a:bodyPr wrap="square" numCol="1">
              <a:spAutoFit/>
            </a:bodyPr>
            <a:lstStyle/>
            <a:p>
              <a:pPr algn="ctr"/>
              <a:r>
                <a:rPr lang="en-US" b="1" dirty="0"/>
                <a:t>Spreader Bar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2850506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36176" y="990600"/>
            <a:ext cx="27432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Crane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36176" y="2639705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Hoist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6176" y="4581488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Rigging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7106" y="990600"/>
            <a:ext cx="2971800" cy="10310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400" dirty="0"/>
              <a:t>The support structure that holds the hoist.</a:t>
            </a:r>
          </a:p>
          <a:p>
            <a:pPr>
              <a:spcAft>
                <a:spcPts val="600"/>
              </a:spcAft>
            </a:pPr>
            <a:r>
              <a:rPr lang="en-US" sz="1400" dirty="0"/>
              <a:t>When a forklift is used to lift loads under the forks, the truck is the crane.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530724" y="2639705"/>
            <a:ext cx="2971800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400" dirty="0"/>
              <a:t>The lifting device that attaches to the crane.</a:t>
            </a:r>
          </a:p>
          <a:p>
            <a:pPr>
              <a:spcAft>
                <a:spcPts val="600"/>
              </a:spcAft>
            </a:pPr>
            <a:r>
              <a:rPr lang="en-US" sz="1400" dirty="0"/>
              <a:t>When a forklift is used to lift loads under the forks, the forklift mast and forks are the hoist.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76936" y="4595336"/>
            <a:ext cx="29718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400" dirty="0"/>
              <a:t>Any and all devices that are used beneath the hoist to lift, support, or guide the load.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386D8002-231C-C93A-B3E8-C88CFB32D0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6385" y="762000"/>
            <a:ext cx="3214303" cy="280103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BCFB981-715B-632F-13DD-9C719989FF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6385" y="3725995"/>
            <a:ext cx="3181815" cy="2869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1616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09600"/>
            <a:ext cx="9144000" cy="457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Daily Inspection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904129" y="1219200"/>
            <a:ext cx="4953000" cy="3554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If any items fail inspection:</a:t>
            </a:r>
          </a:p>
          <a:p>
            <a:endParaRPr lang="en-US" dirty="0"/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Attach a “Do Not Use” or “Defective” tag to the failed component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If the defective item is the crane or hoist: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Lockout the power source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Lockout must be completed by Lockout/Tagout qualified person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If the defective item is rigging: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Remove tagged, defective item from area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Give defective item to supervisor or manufacturing engineer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400" dirty="0"/>
          </a:p>
        </p:txBody>
      </p:sp>
      <p:pic>
        <p:nvPicPr>
          <p:cNvPr id="12290" name="Picture 2" descr="Image result for DO NOT USE TA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29" y="1600200"/>
            <a:ext cx="3182471" cy="1861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11674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34784F4-28E2-0D23-0BD8-DA6375C416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9C91C-C4E4-485D-B4EB-8946FF912443}" type="slidenum">
              <a:rPr lang="en-US" smtClean="0"/>
              <a:pPr/>
              <a:t>21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A5C5C8C-64E4-ADD6-EEDF-0BC4FB54D65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186"/>
            <a:ext cx="9144000" cy="5103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5631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609600"/>
            <a:ext cx="9144000" cy="4572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Personal Protective Equipment</a:t>
            </a: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8193" y="1219200"/>
            <a:ext cx="2981325" cy="519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04800" y="1219200"/>
            <a:ext cx="5586692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Class C or Class G Hard Hat (ANSI Z89.1)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Required for lifts where top of the load is chest high or higher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Always required in FR1</a:t>
            </a:r>
          </a:p>
          <a:p>
            <a:endParaRPr lang="en-US" dirty="0"/>
          </a:p>
          <a:p>
            <a:r>
              <a:rPr lang="en-US" dirty="0"/>
              <a:t>Safety Glasses (ANSI Z87.1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Required for all crane activities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r>
              <a:rPr lang="en-US" dirty="0"/>
              <a:t>Safety Vest (ANSI Class 2)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Required for all personnel involved in lift during Critical Lifts</a:t>
            </a:r>
          </a:p>
          <a:p>
            <a:endParaRPr lang="en-US" sz="1400" dirty="0"/>
          </a:p>
          <a:p>
            <a:endParaRPr lang="en-US" sz="1400" dirty="0"/>
          </a:p>
          <a:p>
            <a:r>
              <a:rPr lang="en-US" dirty="0"/>
              <a:t>Leather Gloves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Recommended when handling tag lines</a:t>
            </a:r>
          </a:p>
          <a:p>
            <a:pPr lvl="1"/>
            <a:endParaRPr lang="en-US" sz="1400" dirty="0"/>
          </a:p>
          <a:p>
            <a:endParaRPr lang="en-US" sz="1400" dirty="0"/>
          </a:p>
          <a:p>
            <a:r>
              <a:rPr lang="en-US" dirty="0"/>
              <a:t>Long Pants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Denim is preferred</a:t>
            </a:r>
          </a:p>
          <a:p>
            <a:endParaRPr lang="en-US" sz="1400" dirty="0"/>
          </a:p>
          <a:p>
            <a:endParaRPr lang="en-US" sz="1400" dirty="0"/>
          </a:p>
          <a:p>
            <a:r>
              <a:rPr lang="en-US" dirty="0"/>
              <a:t>Safety Shoes with Toe Protection (ASTM F2413)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Required for all crane activities</a:t>
            </a:r>
          </a:p>
          <a:p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4355834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609600"/>
            <a:ext cx="9144000" cy="457200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Communication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66800"/>
            <a:ext cx="4132217" cy="51816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419600" y="1371600"/>
            <a:ext cx="457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Whenever more than one person is involved in a lift, the method of communication must be planned.</a:t>
            </a:r>
          </a:p>
        </p:txBody>
      </p:sp>
    </p:spTree>
    <p:extLst>
      <p:ext uri="{BB962C8B-B14F-4D97-AF65-F5344CB8AC3E}">
        <p14:creationId xmlns:p14="http://schemas.microsoft.com/office/powerpoint/2010/main" val="39992119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609600"/>
            <a:ext cx="9144000" cy="457200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Communication</a:t>
            </a:r>
          </a:p>
        </p:txBody>
      </p:sp>
      <p:pic>
        <p:nvPicPr>
          <p:cNvPr id="4" name="Picture 10" descr=" 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59" y="3810000"/>
            <a:ext cx="4038600" cy="1803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8" descr=" 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1" t="-4929" r="21615" b="12203"/>
          <a:stretch/>
        </p:blipFill>
        <p:spPr bwMode="auto">
          <a:xfrm>
            <a:off x="35859" y="1295400"/>
            <a:ext cx="1920240" cy="2194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0" descr=" 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1" r="19048" b="21427"/>
          <a:stretch/>
        </p:blipFill>
        <p:spPr bwMode="auto">
          <a:xfrm>
            <a:off x="1993027" y="1421989"/>
            <a:ext cx="1991677" cy="1874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1061693" y="4902736"/>
            <a:ext cx="1862667" cy="523220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pPr algn="ctr"/>
            <a:r>
              <a:rPr lang="en-US" sz="2800" b="1" dirty="0">
                <a:solidFill>
                  <a:srgbClr val="C00000"/>
                </a:solidFill>
              </a:rPr>
              <a:t>Stop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419600" y="1371600"/>
            <a:ext cx="457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Crane operators </a:t>
            </a:r>
            <a:r>
              <a:rPr lang="en-US" sz="2400" b="1" dirty="0">
                <a:solidFill>
                  <a:srgbClr val="FF0000"/>
                </a:solidFill>
              </a:rPr>
              <a:t>must</a:t>
            </a:r>
            <a:r>
              <a:rPr lang="en-US" sz="2400" dirty="0"/>
              <a:t> always obey Stop Signal regardless of who gives the signal.</a:t>
            </a:r>
          </a:p>
        </p:txBody>
      </p:sp>
    </p:spTree>
    <p:extLst>
      <p:ext uri="{BB962C8B-B14F-4D97-AF65-F5344CB8AC3E}">
        <p14:creationId xmlns:p14="http://schemas.microsoft.com/office/powerpoint/2010/main" val="19215747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609600"/>
            <a:ext cx="9144000" cy="457200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Communication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419600" y="1371600"/>
            <a:ext cx="4572000" cy="24776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Methods of Communication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Talking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When all people are in view of each other, and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You can easily hear each other without raising voices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Radio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Verify radios work before lift begins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Hand Signals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Review hand signals before the lift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Radio with Hand Signals</a:t>
            </a:r>
          </a:p>
        </p:txBody>
      </p:sp>
      <p:pic>
        <p:nvPicPr>
          <p:cNvPr id="2050" name="Picture 2" descr="Related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59" y="1219200"/>
            <a:ext cx="3777284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046109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609600"/>
            <a:ext cx="9144000" cy="457200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Communication</a:t>
            </a:r>
          </a:p>
        </p:txBody>
      </p:sp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188" y="1143000"/>
            <a:ext cx="3792071" cy="53022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7925137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609600"/>
            <a:ext cx="9144000" cy="45720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Rigging</a:t>
            </a:r>
          </a:p>
        </p:txBody>
      </p:sp>
      <p:pic>
        <p:nvPicPr>
          <p:cNvPr id="1026" name="Picture 2" descr="Image result for crane bridle hitc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85863"/>
            <a:ext cx="4519810" cy="3538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724400" y="1981200"/>
            <a:ext cx="3962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/>
              <a:t>Rigging</a:t>
            </a:r>
          </a:p>
        </p:txBody>
      </p:sp>
    </p:spTree>
    <p:extLst>
      <p:ext uri="{BB962C8B-B14F-4D97-AF65-F5344CB8AC3E}">
        <p14:creationId xmlns:p14="http://schemas.microsoft.com/office/powerpoint/2010/main" val="30279687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609600"/>
            <a:ext cx="9144000" cy="45720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Rigging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4800" y="1371600"/>
            <a:ext cx="6019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Definitions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676400" y="2057400"/>
            <a:ext cx="5791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/>
            <a:r>
              <a:rPr lang="en-US" sz="1600" b="1" dirty="0">
                <a:solidFill>
                  <a:schemeClr val="tx2"/>
                </a:solidFill>
              </a:rPr>
              <a:t>Rigging: </a:t>
            </a:r>
            <a:r>
              <a:rPr lang="en-US" sz="1600" dirty="0">
                <a:solidFill>
                  <a:schemeClr val="accent1"/>
                </a:solidFill>
              </a:rPr>
              <a:t>	</a:t>
            </a:r>
            <a:r>
              <a:rPr lang="en-US" sz="1600" dirty="0"/>
              <a:t>The equipment for lifting and moving heavy loads with chains, slings, and mechanical devices.</a:t>
            </a:r>
          </a:p>
          <a:p>
            <a:pPr marL="914400" indent="-914400"/>
            <a:endParaRPr lang="en-US" sz="1600" dirty="0"/>
          </a:p>
          <a:p>
            <a:pPr marL="914400" indent="-914400"/>
            <a:r>
              <a:rPr lang="en-US" sz="1600" b="1" dirty="0">
                <a:solidFill>
                  <a:schemeClr val="tx2"/>
                </a:solidFill>
              </a:rPr>
              <a:t>Sling: </a:t>
            </a:r>
            <a:r>
              <a:rPr lang="en-US" sz="1600" dirty="0">
                <a:solidFill>
                  <a:schemeClr val="accent1"/>
                </a:solidFill>
              </a:rPr>
              <a:t>	</a:t>
            </a:r>
            <a:r>
              <a:rPr lang="en-US" sz="1600" dirty="0"/>
              <a:t>A loop of material that connects the load to the lifting device. Slings can be made of chain, wire, metal mesh, natural, and synthetic materials.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3943528"/>
            <a:ext cx="6019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Examples of Rigging Equipment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6800" y="4740606"/>
            <a:ext cx="2667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Slings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Hooks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Eyebolts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Shackles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2056918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609600"/>
            <a:ext cx="9144000" cy="45720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Rigging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4800" y="1371600"/>
            <a:ext cx="6019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Types of Sling Materials used in Yaskawa facilities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62000" y="2070313"/>
            <a:ext cx="57150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Wire Rope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Consists of a group of strands laid helically around a core</a:t>
            </a:r>
          </a:p>
          <a:p>
            <a:endParaRPr lang="en-US" sz="1600" dirty="0"/>
          </a:p>
          <a:p>
            <a:endParaRPr lang="en-US" sz="1600" dirty="0"/>
          </a:p>
          <a:p>
            <a:endParaRPr lang="en-US" sz="1600" dirty="0"/>
          </a:p>
          <a:p>
            <a:r>
              <a:rPr lang="en-US" sz="1600" dirty="0"/>
              <a:t>Synthetic Sling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Lighter weight that wire rope or slings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Good strength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Good shock absorption</a:t>
            </a:r>
          </a:p>
          <a:p>
            <a:endParaRPr lang="en-US" sz="1600" dirty="0"/>
          </a:p>
          <a:p>
            <a:endParaRPr lang="en-US" sz="1600" dirty="0"/>
          </a:p>
          <a:p>
            <a:endParaRPr lang="en-US" sz="1600" dirty="0"/>
          </a:p>
          <a:p>
            <a:endParaRPr lang="en-US" sz="1600" dirty="0"/>
          </a:p>
          <a:p>
            <a:r>
              <a:rPr lang="en-US" sz="1600" dirty="0"/>
              <a:t>Chain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1742083"/>
            <a:ext cx="2508112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3124201"/>
            <a:ext cx="2381250" cy="1610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4876800"/>
            <a:ext cx="958630" cy="16674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431265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609600"/>
            <a:ext cx="9144000" cy="457200"/>
          </a:xfrm>
          <a:prstGeom prst="rect">
            <a:avLst/>
          </a:prstGeom>
          <a:solidFill>
            <a:srgbClr val="6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Frequent Causes of Crane Injuries and Property Damage</a:t>
            </a: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95" y="1828800"/>
            <a:ext cx="4697506" cy="3490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410200" y="1828800"/>
            <a:ext cx="35814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1400" dirty="0"/>
              <a:t>Cranes injuries are preventable when the cranes and rigging are: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Properly installed,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Properly inspected and maintained, and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Properly operated by trained personnel.</a:t>
            </a:r>
          </a:p>
          <a:p>
            <a:pPr>
              <a:spcAft>
                <a:spcPts val="1200"/>
              </a:spcAft>
            </a:pPr>
            <a:endParaRPr lang="en-US" sz="1400" dirty="0"/>
          </a:p>
          <a:p>
            <a:pPr>
              <a:spcAft>
                <a:spcPts val="1200"/>
              </a:spcAft>
            </a:pPr>
            <a:r>
              <a:rPr lang="en-US" sz="1400" dirty="0"/>
              <a:t>Failing to follow any of the three factors above can cause serious injury or even death.</a:t>
            </a:r>
          </a:p>
          <a:p>
            <a:pPr>
              <a:spcAft>
                <a:spcPts val="1200"/>
              </a:spcAft>
            </a:pPr>
            <a:endParaRPr lang="en-US" sz="1400" dirty="0"/>
          </a:p>
          <a:p>
            <a:pPr>
              <a:spcAft>
                <a:spcPts val="1200"/>
              </a:spcAft>
            </a:pPr>
            <a:r>
              <a:rPr lang="en-US" sz="1400" dirty="0"/>
              <a:t>The chart on the left shows the most frequent causes of crane-related fatalities.</a:t>
            </a:r>
          </a:p>
        </p:txBody>
      </p:sp>
    </p:spTree>
    <p:extLst>
      <p:ext uri="{BB962C8B-B14F-4D97-AF65-F5344CB8AC3E}">
        <p14:creationId xmlns:p14="http://schemas.microsoft.com/office/powerpoint/2010/main" val="231518258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609600"/>
            <a:ext cx="9144000" cy="45720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Rigging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4800" y="1371600"/>
            <a:ext cx="6019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Hooks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1366044"/>
            <a:ext cx="3771701" cy="2528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43"/>
          <a:stretch/>
        </p:blipFill>
        <p:spPr bwMode="auto">
          <a:xfrm>
            <a:off x="5562600" y="4003145"/>
            <a:ext cx="1657350" cy="21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2449" y="4003145"/>
            <a:ext cx="1624652" cy="21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85800" y="1981200"/>
            <a:ext cx="44196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The most common method to connect the sling to the part.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The hoist hook must never be attached directly to the load. (Use slings)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The hook latch must fully close.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The hook must be large enough so the sling or eyebolt extends to the throat of the hook.</a:t>
            </a:r>
          </a:p>
        </p:txBody>
      </p:sp>
      <p:sp>
        <p:nvSpPr>
          <p:cNvPr id="7" name="&quot;Not Allowed&quot; Symbol 6">
            <a:extLst>
              <a:ext uri="{FF2B5EF4-FFF2-40B4-BE49-F238E27FC236}">
                <a16:creationId xmlns:a16="http://schemas.microsoft.com/office/drawing/2014/main" id="{5941E478-29EE-9474-C670-666B194FB818}"/>
              </a:ext>
            </a:extLst>
          </p:cNvPr>
          <p:cNvSpPr/>
          <p:nvPr/>
        </p:nvSpPr>
        <p:spPr>
          <a:xfrm>
            <a:off x="5530101" y="3948593"/>
            <a:ext cx="991605" cy="889721"/>
          </a:xfrm>
          <a:prstGeom prst="noSmoking">
            <a:avLst>
              <a:gd name="adj" fmla="val 5648"/>
            </a:avLst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&quot;Not Allowed&quot; Symbol 8">
            <a:extLst>
              <a:ext uri="{FF2B5EF4-FFF2-40B4-BE49-F238E27FC236}">
                <a16:creationId xmlns:a16="http://schemas.microsoft.com/office/drawing/2014/main" id="{95501203-EBAE-2437-864F-ADF8C7F5F76E}"/>
              </a:ext>
            </a:extLst>
          </p:cNvPr>
          <p:cNvSpPr/>
          <p:nvPr/>
        </p:nvSpPr>
        <p:spPr>
          <a:xfrm>
            <a:off x="7252449" y="3948593"/>
            <a:ext cx="991605" cy="889721"/>
          </a:xfrm>
          <a:prstGeom prst="noSmoking">
            <a:avLst>
              <a:gd name="adj" fmla="val 5648"/>
            </a:avLst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&quot;Not Allowed&quot; Symbol 10">
            <a:extLst>
              <a:ext uri="{FF2B5EF4-FFF2-40B4-BE49-F238E27FC236}">
                <a16:creationId xmlns:a16="http://schemas.microsoft.com/office/drawing/2014/main" id="{C3362530-BA52-8E82-0FFD-ADE139DE679C}"/>
              </a:ext>
            </a:extLst>
          </p:cNvPr>
          <p:cNvSpPr/>
          <p:nvPr/>
        </p:nvSpPr>
        <p:spPr>
          <a:xfrm>
            <a:off x="5828797" y="1595315"/>
            <a:ext cx="991605" cy="889721"/>
          </a:xfrm>
          <a:prstGeom prst="noSmoking">
            <a:avLst>
              <a:gd name="adj" fmla="val 5648"/>
            </a:avLst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582221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1FD6CD-F8D4-5BE8-B6EF-00AF86A909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7402D19-DACD-A766-BF0A-CB96146FF665}"/>
              </a:ext>
            </a:extLst>
          </p:cNvPr>
          <p:cNvSpPr/>
          <p:nvPr/>
        </p:nvSpPr>
        <p:spPr>
          <a:xfrm>
            <a:off x="0" y="609600"/>
            <a:ext cx="9144000" cy="45720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Rigging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8E25DE5-545F-DEAB-5E20-F34E98F340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95400"/>
            <a:ext cx="9144000" cy="5103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48376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609600"/>
            <a:ext cx="9144000" cy="45720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Rigging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4800" y="1371600"/>
            <a:ext cx="6019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Shackles</a:t>
            </a: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0694" y="1371600"/>
            <a:ext cx="2852305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3657600"/>
            <a:ext cx="2047875" cy="2367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85800" y="1981200"/>
            <a:ext cx="4419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Commonly used to connect slings to the hoist hook.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Shackles must be large enough to support the slings.</a:t>
            </a:r>
          </a:p>
        </p:txBody>
      </p:sp>
    </p:spTree>
    <p:extLst>
      <p:ext uri="{BB962C8B-B14F-4D97-AF65-F5344CB8AC3E}">
        <p14:creationId xmlns:p14="http://schemas.microsoft.com/office/powerpoint/2010/main" val="136065764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609600"/>
            <a:ext cx="9144000" cy="45720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Rigging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4800" y="1371600"/>
            <a:ext cx="6019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Hitches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66800" y="1905000"/>
            <a:ext cx="6477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The method to attach the slings to the load is called the hitch.</a:t>
            </a:r>
          </a:p>
          <a:p>
            <a:endParaRPr lang="en-US" sz="1600" dirty="0"/>
          </a:p>
          <a:p>
            <a:r>
              <a:rPr lang="en-US" sz="1600" dirty="0"/>
              <a:t>There are four types of hitches: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731"/>
          <a:stretch/>
        </p:blipFill>
        <p:spPr bwMode="auto">
          <a:xfrm>
            <a:off x="833283" y="4000967"/>
            <a:ext cx="7684375" cy="2213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838199" y="3288268"/>
            <a:ext cx="1524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Vertical Hitch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81299" y="3288268"/>
            <a:ext cx="1524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Choker Hitch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75199" y="3288268"/>
            <a:ext cx="1524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Basket Hitch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781799" y="3288268"/>
            <a:ext cx="1524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Bridle Hitch</a:t>
            </a:r>
          </a:p>
        </p:txBody>
      </p:sp>
    </p:spTree>
    <p:extLst>
      <p:ext uri="{BB962C8B-B14F-4D97-AF65-F5344CB8AC3E}">
        <p14:creationId xmlns:p14="http://schemas.microsoft.com/office/powerpoint/2010/main" val="113319562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609600"/>
            <a:ext cx="9144000" cy="45720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Rigging</a:t>
            </a: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73"/>
          <a:stretch/>
        </p:blipFill>
        <p:spPr bwMode="auto">
          <a:xfrm>
            <a:off x="0" y="1066800"/>
            <a:ext cx="1905000" cy="534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286000" y="1371600"/>
            <a:ext cx="411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Vertical Hitch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48000" y="2057400"/>
            <a:ext cx="5029200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Remember: NEVER attach the hoist hook directly to the load.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Vertical hitches are used when lifting an object with one lifting point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Vertical hitches shall NEVER be used when lifting loose items, such as stacks of conduit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02130586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609600"/>
            <a:ext cx="9144000" cy="45720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Rigging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819400" y="1305228"/>
            <a:ext cx="411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Choker Hitch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74923" y="1718493"/>
            <a:ext cx="5029200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With a choker hitch, the sling tightens on the load as it is lifted.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The sling passes through one end around the load, while the other end is placed on the hook.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A doubled choker hitch provides more contact to better secure the load.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sz="1600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4257676"/>
            <a:ext cx="1352550" cy="199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4333875"/>
            <a:ext cx="2079978" cy="191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581400" y="3876676"/>
            <a:ext cx="1905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Choker Hitch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394678" y="3876676"/>
            <a:ext cx="25682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Doubled Choker Hitch</a:t>
            </a:r>
          </a:p>
        </p:txBody>
      </p:sp>
      <p:pic>
        <p:nvPicPr>
          <p:cNvPr id="16390" name="Picture 6" descr="Image result for choker hitch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83" r="8141"/>
          <a:stretch/>
        </p:blipFill>
        <p:spPr bwMode="auto">
          <a:xfrm>
            <a:off x="-1" y="1354667"/>
            <a:ext cx="2698555" cy="2074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758567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6266"/>
            <a:ext cx="2819400" cy="208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0" y="609600"/>
            <a:ext cx="9144000" cy="45720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Rigging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976562" y="1233965"/>
            <a:ext cx="411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Basket Hitch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976562" y="1839289"/>
            <a:ext cx="5029200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With a basket hitch, the sling cradles the load while both eyes are attached overhead, generally to a spreader bar.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Double basket hitches balance the load by keeping the slings apart.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Prevent sling slippage by spreading the angle between the load and the sling to 60⁰ or more.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sz="1600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8225" y="4718050"/>
            <a:ext cx="1781175" cy="135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1162" y="4676775"/>
            <a:ext cx="1819275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838200" y="4307443"/>
            <a:ext cx="24040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Double Basket Hitch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695735" y="4307443"/>
            <a:ext cx="35625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Doubled Wrapped Basket Hitch</a:t>
            </a:r>
          </a:p>
        </p:txBody>
      </p:sp>
    </p:spTree>
    <p:extLst>
      <p:ext uri="{BB962C8B-B14F-4D97-AF65-F5344CB8AC3E}">
        <p14:creationId xmlns:p14="http://schemas.microsoft.com/office/powerpoint/2010/main" val="191821359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609600"/>
            <a:ext cx="9144000" cy="45720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Rigging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13587" y="1451696"/>
            <a:ext cx="411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Bridle Hitch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48000" y="2057400"/>
            <a:ext cx="502920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The majority of loads lifted in Yaskawa use a bridle hitch.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Bridle hitches are made of 2, 3, or 4 single leg hitches.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The hook must be centered over the center of gravity.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sz="1600" dirty="0"/>
          </a:p>
        </p:txBody>
      </p:sp>
      <p:pic>
        <p:nvPicPr>
          <p:cNvPr id="17409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4428067"/>
            <a:ext cx="1590675" cy="181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4419600"/>
            <a:ext cx="1652588" cy="1807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743200" y="3891412"/>
            <a:ext cx="24040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3-legged Bridle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695735" y="3891412"/>
            <a:ext cx="35625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4-legged Bridle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09F8E8C-B58D-7773-8AAD-81CF9F37EEE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65" y="1451696"/>
            <a:ext cx="2593974" cy="3621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64554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609600"/>
            <a:ext cx="9144000" cy="45720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Rigging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13267" y="1433520"/>
            <a:ext cx="4495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capacity rating of the weakest individual component (the weakest link) in a rigging arrangement determines the lifting capacity of the whole arrangement.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3050" y="1411397"/>
            <a:ext cx="3790950" cy="36281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91144" y="2743200"/>
            <a:ext cx="494453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Any component that carries any portion of the weight of the load must have a capacity rating.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dirty="0"/>
              <a:t>Crane,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dirty="0"/>
              <a:t>Hoist,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dirty="0"/>
              <a:t>Slings,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dirty="0"/>
              <a:t>Hooks,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dirty="0"/>
              <a:t>Eye Bolts,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dirty="0"/>
              <a:t>Spreader Bars,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dirty="0"/>
              <a:t>Etc.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This rating is often defined as the Working Load Limit (WLL).</a:t>
            </a:r>
          </a:p>
        </p:txBody>
      </p:sp>
    </p:spTree>
    <p:extLst>
      <p:ext uri="{BB962C8B-B14F-4D97-AF65-F5344CB8AC3E}">
        <p14:creationId xmlns:p14="http://schemas.microsoft.com/office/powerpoint/2010/main" val="184783304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609600"/>
            <a:ext cx="9144000" cy="45720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Rigging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13267" y="1433520"/>
            <a:ext cx="449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Examples of Working Load Limits shown on rigging: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5624276" y="1066800"/>
            <a:ext cx="3742905" cy="3474720"/>
            <a:chOff x="5632743" y="1339526"/>
            <a:chExt cx="3742905" cy="3474720"/>
          </a:xfrm>
        </p:grpSpPr>
        <p:pic>
          <p:nvPicPr>
            <p:cNvPr id="9" name="Picture 2" descr="http://www.thecrosbygroup.com/wp-content/uploads/2014/02/G209-135x150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48400" y="1339526"/>
              <a:ext cx="3127248" cy="34747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TextBox 9"/>
            <p:cNvSpPr txBox="1"/>
            <p:nvPr/>
          </p:nvSpPr>
          <p:spPr>
            <a:xfrm>
              <a:off x="5632743" y="1568056"/>
              <a:ext cx="8448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200" b="1" dirty="0"/>
                <a:t>WLL</a:t>
              </a:r>
            </a:p>
          </p:txBody>
        </p:sp>
        <p:sp>
          <p:nvSpPr>
            <p:cNvPr id="11" name="Oval 10"/>
            <p:cNvSpPr/>
            <p:nvPr/>
          </p:nvSpPr>
          <p:spPr>
            <a:xfrm>
              <a:off x="6849598" y="2257226"/>
              <a:ext cx="610146" cy="974267"/>
            </a:xfrm>
            <a:prstGeom prst="ellipse">
              <a:avLst/>
            </a:prstGeom>
            <a:noFill/>
            <a:ln w="508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2" name="Straight Arrow Connector 11"/>
            <p:cNvCxnSpPr>
              <a:stCxn id="10" idx="3"/>
              <a:endCxn id="11" idx="1"/>
            </p:cNvCxnSpPr>
            <p:nvPr/>
          </p:nvCxnSpPr>
          <p:spPr>
            <a:xfrm>
              <a:off x="6477611" y="1706556"/>
              <a:ext cx="461341" cy="693348"/>
            </a:xfrm>
            <a:prstGeom prst="straightConnector1">
              <a:avLst/>
            </a:prstGeom>
            <a:ln w="38100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1A75267F-10E2-B503-CFE2-495E38CE22C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992" y="2209800"/>
            <a:ext cx="5985950" cy="1929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7433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04812" y="1295400"/>
            <a:ext cx="3581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Overhead Power Line Electrocutions</a:t>
            </a:r>
          </a:p>
          <a:p>
            <a:pPr algn="ctr"/>
            <a:r>
              <a:rPr lang="en-US" sz="1400" dirty="0"/>
              <a:t>(25% of crane related fatalities)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168153" y="1828800"/>
            <a:ext cx="3657600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Yaskawa associates only operate indoor cranes so the risk of electrocutions is very small.</a:t>
            </a:r>
          </a:p>
          <a:p>
            <a:endParaRPr lang="en-US" sz="1400" dirty="0"/>
          </a:p>
          <a:p>
            <a:r>
              <a:rPr lang="en-US" sz="1400" dirty="0"/>
              <a:t>The greatest risk occurs when using mobile cranes, including forklifts, near electrical conduit and buss ducts.</a:t>
            </a:r>
          </a:p>
          <a:p>
            <a:endParaRPr lang="en-US" sz="1400" dirty="0"/>
          </a:p>
          <a:p>
            <a:r>
              <a:rPr lang="en-US" sz="1400" dirty="0"/>
              <a:t>Remedy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Plan all aspects of your lift, including any overhead obstructions that may be in the path of your lift.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09600"/>
            <a:ext cx="9144000" cy="457200"/>
          </a:xfrm>
          <a:prstGeom prst="rect">
            <a:avLst/>
          </a:prstGeom>
          <a:solidFill>
            <a:srgbClr val="6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Frequent Causes of Crane Injuries and Property Damage</a:t>
            </a:r>
          </a:p>
        </p:txBody>
      </p:sp>
      <p:pic>
        <p:nvPicPr>
          <p:cNvPr id="1026" name="Picture 2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28800"/>
            <a:ext cx="4852867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7042792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609600"/>
            <a:ext cx="9144000" cy="45720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Rigging</a:t>
            </a:r>
          </a:p>
        </p:txBody>
      </p:sp>
      <p:pic>
        <p:nvPicPr>
          <p:cNvPr id="4" name="Picture 2" descr="Resized_20170407_0704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948267" y="347133"/>
            <a:ext cx="2438401" cy="43349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105400" y="1295400"/>
            <a:ext cx="36576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Verify all rigging equipment is rated for more than the weight of the load.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HOWEVER,</a:t>
            </a:r>
          </a:p>
          <a:p>
            <a:endParaRPr lang="en-US" dirty="0"/>
          </a:p>
          <a:p>
            <a:r>
              <a:rPr lang="en-US" dirty="0"/>
              <a:t>Sometimes, the lifting capacity of the sling is less than what is shown on the label.</a:t>
            </a:r>
          </a:p>
          <a:p>
            <a:endParaRPr lang="en-US" dirty="0"/>
          </a:p>
          <a:p>
            <a:r>
              <a:rPr lang="en-US" dirty="0"/>
              <a:t>WHY?</a:t>
            </a:r>
          </a:p>
        </p:txBody>
      </p:sp>
    </p:spTree>
    <p:extLst>
      <p:ext uri="{BB962C8B-B14F-4D97-AF65-F5344CB8AC3E}">
        <p14:creationId xmlns:p14="http://schemas.microsoft.com/office/powerpoint/2010/main" val="189552368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609600"/>
            <a:ext cx="9144000" cy="45720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Rigging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1371600"/>
            <a:ext cx="5238750" cy="3810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810000" y="1676400"/>
            <a:ext cx="48768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Imagine you are carrying two buckets of water at your side.</a:t>
            </a:r>
          </a:p>
          <a:p>
            <a:endParaRPr lang="en-US" dirty="0"/>
          </a:p>
          <a:p>
            <a:r>
              <a:rPr lang="en-US" dirty="0"/>
              <a:t>As long as your arms hang straight down, you can support the weight.</a:t>
            </a:r>
          </a:p>
          <a:p>
            <a:endParaRPr lang="en-US" dirty="0"/>
          </a:p>
          <a:p>
            <a:r>
              <a:rPr lang="en-US" dirty="0"/>
              <a:t>But, as you lift your arms, the amount of stress applied to your arms increases dramatically.</a:t>
            </a:r>
          </a:p>
          <a:p>
            <a:endParaRPr lang="en-US" dirty="0"/>
          </a:p>
          <a:p>
            <a:r>
              <a:rPr lang="en-US" dirty="0"/>
              <a:t>You would be unable to hold both buckets with your arms outstretched for very long.</a:t>
            </a:r>
          </a:p>
          <a:p>
            <a:endParaRPr lang="en-US" dirty="0"/>
          </a:p>
          <a:p>
            <a:r>
              <a:rPr lang="en-US" dirty="0"/>
              <a:t>The same is true of slings. As the sling angle decreases, the amount they can lift decreases.</a:t>
            </a:r>
          </a:p>
        </p:txBody>
      </p:sp>
    </p:spTree>
    <p:extLst>
      <p:ext uri="{BB962C8B-B14F-4D97-AF65-F5344CB8AC3E}">
        <p14:creationId xmlns:p14="http://schemas.microsoft.com/office/powerpoint/2010/main" val="116106322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609600"/>
            <a:ext cx="9144000" cy="45720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Rigging</a:t>
            </a:r>
          </a:p>
        </p:txBody>
      </p:sp>
      <p:pic>
        <p:nvPicPr>
          <p:cNvPr id="4" name="Picture 2" descr="Resized_20170407_070341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12" r="6548"/>
          <a:stretch/>
        </p:blipFill>
        <p:spPr bwMode="auto">
          <a:xfrm rot="16200000">
            <a:off x="1508218" y="-68886"/>
            <a:ext cx="1608668" cy="4472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724400" y="1363132"/>
            <a:ext cx="40386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Most of the nylon slings used in Yaskawa show the ratings for the angle that will be used.</a:t>
            </a:r>
          </a:p>
          <a:p>
            <a:endParaRPr lang="en-US" dirty="0"/>
          </a:p>
          <a:p>
            <a:r>
              <a:rPr lang="en-US" dirty="0"/>
              <a:t>In the example on the left, the sling is rated to lift up to 1,700 pounds when the sling angle is 60⁰ or greater (90 ⁰ is when the sling is hanging straight down from the hook).</a:t>
            </a:r>
          </a:p>
          <a:p>
            <a:endParaRPr lang="en-US" dirty="0"/>
          </a:p>
          <a:p>
            <a:r>
              <a:rPr lang="en-US" dirty="0"/>
              <a:t>This sling cannot be used for any angle less than 60 ⁰.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147199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C26956-6255-C325-67A7-4815E15CB2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DBE57ED-AD56-E369-B972-F67B34B71D15}"/>
              </a:ext>
            </a:extLst>
          </p:cNvPr>
          <p:cNvSpPr/>
          <p:nvPr/>
        </p:nvSpPr>
        <p:spPr>
          <a:xfrm>
            <a:off x="0" y="609600"/>
            <a:ext cx="9144000" cy="45720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Rigging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890B998-EB30-214A-FC4B-85E4993586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1295400"/>
            <a:ext cx="4501587" cy="9906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833D499-A133-19F9-2722-17E171773A8C}"/>
              </a:ext>
            </a:extLst>
          </p:cNvPr>
          <p:cNvSpPr/>
          <p:nvPr/>
        </p:nvSpPr>
        <p:spPr>
          <a:xfrm>
            <a:off x="1600200" y="1930710"/>
            <a:ext cx="381000" cy="7620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BD8F903-9E9D-C650-3927-A98D2F6EBDE6}"/>
              </a:ext>
            </a:extLst>
          </p:cNvPr>
          <p:cNvSpPr txBox="1"/>
          <p:nvPr/>
        </p:nvSpPr>
        <p:spPr>
          <a:xfrm>
            <a:off x="1566540" y="1830310"/>
            <a:ext cx="685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4B4C4B"/>
                </a:solidFill>
              </a:rPr>
              <a:t>600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5688435-4943-66DD-083B-C2D8D46FAF3E}"/>
              </a:ext>
            </a:extLst>
          </p:cNvPr>
          <p:cNvSpPr txBox="1"/>
          <p:nvPr/>
        </p:nvSpPr>
        <p:spPr>
          <a:xfrm>
            <a:off x="228600" y="2514600"/>
            <a:ext cx="38100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What is the capacity at:</a:t>
            </a:r>
          </a:p>
          <a:p>
            <a:endParaRPr lang="en-US" sz="1600" dirty="0"/>
          </a:p>
          <a:p>
            <a:r>
              <a:rPr lang="en-US" sz="1600" dirty="0"/>
              <a:t>90° __________</a:t>
            </a:r>
          </a:p>
          <a:p>
            <a:endParaRPr lang="en-US" sz="1600" dirty="0"/>
          </a:p>
          <a:p>
            <a:r>
              <a:rPr lang="en-US" sz="1600" dirty="0"/>
              <a:t>50° __________</a:t>
            </a:r>
          </a:p>
          <a:p>
            <a:endParaRPr lang="en-US" sz="1600" dirty="0"/>
          </a:p>
          <a:p>
            <a:r>
              <a:rPr lang="en-US" sz="1600" dirty="0"/>
              <a:t>40° __________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2BF89BB-CABF-9652-6FF7-8EED100165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3600" y="1180946"/>
            <a:ext cx="2076740" cy="110505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88BDFCB-6A9D-7F98-8322-EFC04A5CFF45}"/>
              </a:ext>
            </a:extLst>
          </p:cNvPr>
          <p:cNvSpPr txBox="1"/>
          <p:nvPr/>
        </p:nvSpPr>
        <p:spPr>
          <a:xfrm>
            <a:off x="5638800" y="2514600"/>
            <a:ext cx="3200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What is the capacity for a vertical lift at 90°?</a:t>
            </a:r>
          </a:p>
          <a:p>
            <a:endParaRPr lang="en-US" sz="1600" dirty="0"/>
          </a:p>
          <a:p>
            <a:r>
              <a:rPr lang="en-US" sz="1600" dirty="0"/>
              <a:t>___________</a:t>
            </a:r>
          </a:p>
        </p:txBody>
      </p:sp>
    </p:spTree>
    <p:extLst>
      <p:ext uri="{BB962C8B-B14F-4D97-AF65-F5344CB8AC3E}">
        <p14:creationId xmlns:p14="http://schemas.microsoft.com/office/powerpoint/2010/main" val="184093360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609600"/>
            <a:ext cx="9144000" cy="45720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Rigging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467" y="1066800"/>
            <a:ext cx="4129939" cy="33528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267200" y="1295400"/>
            <a:ext cx="4572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To ensure the load is stable in the rigging, always make sure the center of gravity is:</a:t>
            </a:r>
          </a:p>
          <a:p>
            <a:endParaRPr lang="en-US" sz="1600" dirty="0"/>
          </a:p>
          <a:p>
            <a:pPr marL="342900" indent="-342900">
              <a:buAutoNum type="alphaUcPeriod"/>
            </a:pPr>
            <a:r>
              <a:rPr lang="en-US" sz="1600" dirty="0"/>
              <a:t>Directly beneath the lifting hook, and</a:t>
            </a:r>
          </a:p>
          <a:p>
            <a:pPr marL="342900" indent="-342900">
              <a:buAutoNum type="alphaUcPeriod"/>
            </a:pPr>
            <a:r>
              <a:rPr lang="en-US" sz="1600" dirty="0"/>
              <a:t>Below the place where the rigging is attached to the part</a:t>
            </a:r>
          </a:p>
        </p:txBody>
      </p:sp>
    </p:spTree>
    <p:extLst>
      <p:ext uri="{BB962C8B-B14F-4D97-AF65-F5344CB8AC3E}">
        <p14:creationId xmlns:p14="http://schemas.microsoft.com/office/powerpoint/2010/main" val="6355761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609600"/>
            <a:ext cx="9144000" cy="45720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Rigging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267200" y="1295400"/>
            <a:ext cx="457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Carrying a load with sharp edges can increase the stress on a sling leg.</a:t>
            </a:r>
          </a:p>
          <a:p>
            <a:endParaRPr lang="en-US" sz="1600" dirty="0"/>
          </a:p>
          <a:p>
            <a:r>
              <a:rPr lang="en-US" sz="1600" dirty="0"/>
              <a:t>Use edge protectors whenever the edges of the lifting point are sharp.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303867"/>
            <a:ext cx="3290887" cy="25268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2416544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609600"/>
            <a:ext cx="9144000" cy="457200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Crane Operation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343400" y="2362200"/>
            <a:ext cx="3962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/>
              <a:t>Crane Operation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8A21171-C534-E133-A690-2AB1077E09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88" y="1823749"/>
            <a:ext cx="4563112" cy="4124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06420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1280929"/>
            <a:ext cx="441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Why we use cranes</a:t>
            </a:r>
          </a:p>
        </p:txBody>
      </p:sp>
      <p:sp>
        <p:nvSpPr>
          <p:cNvPr id="3" name="Rectangle 2"/>
          <p:cNvSpPr/>
          <p:nvPr/>
        </p:nvSpPr>
        <p:spPr>
          <a:xfrm>
            <a:off x="3304413" y="2732300"/>
            <a:ext cx="5793722" cy="1200329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pPr marL="457153" lvl="1"/>
            <a:endParaRPr lang="en-US" dirty="0"/>
          </a:p>
          <a:p>
            <a:pPr marL="742903" lvl="1" indent="-285750">
              <a:buFont typeface="Wingdings" pitchFamily="2" charset="2"/>
              <a:buChar char="q"/>
            </a:pPr>
            <a:r>
              <a:rPr lang="en-US" dirty="0"/>
              <a:t>One person lift over 40lb</a:t>
            </a:r>
          </a:p>
          <a:p>
            <a:pPr marL="742903" lvl="1" indent="-285750">
              <a:buFont typeface="Wingdings" pitchFamily="2" charset="2"/>
              <a:buChar char="q"/>
            </a:pPr>
            <a:r>
              <a:rPr lang="en-US" dirty="0"/>
              <a:t>Two person Lift over 60lb</a:t>
            </a:r>
          </a:p>
          <a:p>
            <a:pPr marL="742903" lvl="1" indent="-285750">
              <a:buFont typeface="Wingdings" pitchFamily="2" charset="2"/>
              <a:buChar char="q"/>
            </a:pPr>
            <a:r>
              <a:rPr lang="en-US" dirty="0"/>
              <a:t>Parts Out side the Power Lift Zone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9525" y="1813560"/>
            <a:ext cx="3294888" cy="4206240"/>
            <a:chOff x="2891759" y="2563617"/>
            <a:chExt cx="3294888" cy="4206240"/>
          </a:xfrm>
        </p:grpSpPr>
        <p:pic>
          <p:nvPicPr>
            <p:cNvPr id="5" name="Picture 2" descr="Image result for Power Lift Zone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91759" y="2563617"/>
              <a:ext cx="3294888" cy="42062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Rectangle 5"/>
            <p:cNvSpPr/>
            <p:nvPr/>
          </p:nvSpPr>
          <p:spPr>
            <a:xfrm>
              <a:off x="2891759" y="2796365"/>
              <a:ext cx="366316" cy="360667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3723832" y="1650261"/>
            <a:ext cx="5105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Cranes are used to move objects that we cannot lift ourselves.</a:t>
            </a:r>
          </a:p>
          <a:p>
            <a:endParaRPr lang="en-US" dirty="0"/>
          </a:p>
          <a:p>
            <a:r>
              <a:rPr lang="en-US" dirty="0"/>
              <a:t>The human lifting limits within Yaskawa are: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743325" y="4389704"/>
            <a:ext cx="4724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However, these limits assume a balanced load within the power zone (see green area), that can easily be carried.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09600"/>
            <a:ext cx="9144000" cy="457200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Crane Operation</a:t>
            </a:r>
          </a:p>
        </p:txBody>
      </p:sp>
    </p:spTree>
    <p:extLst>
      <p:ext uri="{BB962C8B-B14F-4D97-AF65-F5344CB8AC3E}">
        <p14:creationId xmlns:p14="http://schemas.microsoft.com/office/powerpoint/2010/main" val="68716071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BA924174-0E0E-5984-A5D6-AB242ADD9B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4401" y="1143714"/>
            <a:ext cx="3955185" cy="526399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09600" y="1224677"/>
            <a:ext cx="441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Types of Cranes in Yaskawa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19800" y="1742269"/>
            <a:ext cx="1600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Bridge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38800" y="3767210"/>
            <a:ext cx="1600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Jib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620000" y="4500178"/>
            <a:ext cx="19526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A-Frame/Mobile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39012" y="6330730"/>
            <a:ext cx="2514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Forklift under Forks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10225" y="5443873"/>
            <a:ext cx="2743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Other Specialty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5800" y="2291477"/>
            <a:ext cx="32766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There are several types of cranes used in Yaskawa facilities.</a:t>
            </a:r>
          </a:p>
          <a:p>
            <a:endParaRPr lang="en-US" dirty="0"/>
          </a:p>
          <a:p>
            <a:r>
              <a:rPr lang="en-US" dirty="0"/>
              <a:t>Operators are qualified on each type of crane.</a:t>
            </a:r>
          </a:p>
          <a:p>
            <a:endParaRPr lang="en-US" dirty="0"/>
          </a:p>
          <a:p>
            <a:r>
              <a:rPr lang="en-US" dirty="0"/>
              <a:t>An operator can be qualified on one type of crane but not on another.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09600"/>
            <a:ext cx="9144000" cy="457200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Crane Operation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B8BC378-6FD8-4490-E614-9391FFD8511A}"/>
              </a:ext>
            </a:extLst>
          </p:cNvPr>
          <p:cNvSpPr txBox="1"/>
          <p:nvPr/>
        </p:nvSpPr>
        <p:spPr>
          <a:xfrm>
            <a:off x="7239000" y="2224185"/>
            <a:ext cx="11144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Gantry</a:t>
            </a:r>
          </a:p>
        </p:txBody>
      </p:sp>
    </p:spTree>
    <p:extLst>
      <p:ext uri="{BB962C8B-B14F-4D97-AF65-F5344CB8AC3E}">
        <p14:creationId xmlns:p14="http://schemas.microsoft.com/office/powerpoint/2010/main" val="197218090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609600"/>
            <a:ext cx="9144000" cy="457200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Crane Operation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123768" y="1233569"/>
            <a:ext cx="6019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Prior to lifting any load, you must know: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133600" y="2054423"/>
            <a:ext cx="31623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1. The lifting capacity of the crane,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63" t="22850" r="7407" b="19888"/>
          <a:stretch/>
        </p:blipFill>
        <p:spPr>
          <a:xfrm>
            <a:off x="5439832" y="2132120"/>
            <a:ext cx="2180168" cy="14492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133600" y="3657600"/>
            <a:ext cx="31623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2. The lifting capacity of the rigging,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89" t="21369" r="10556" b="22109"/>
          <a:stretch/>
        </p:blipFill>
        <p:spPr>
          <a:xfrm>
            <a:off x="5461000" y="3733800"/>
            <a:ext cx="2171202" cy="1143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133600" y="5181600"/>
            <a:ext cx="31623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3. The weight of the load.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2899" y="5257800"/>
            <a:ext cx="1990779" cy="1243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1175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04812" y="1295400"/>
            <a:ext cx="24907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Struck by Crane Loads</a:t>
            </a:r>
          </a:p>
          <a:p>
            <a:pPr algn="ctr"/>
            <a:r>
              <a:rPr lang="en-US" sz="1400" dirty="0"/>
              <a:t>(21% of crane related fatalities)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168153" y="1752600"/>
            <a:ext cx="365760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Being struck by a crane load is the highest risk crane related injury while operating cranes within Yaskawa.</a:t>
            </a:r>
          </a:p>
          <a:p>
            <a:endParaRPr lang="en-US" sz="1400" dirty="0"/>
          </a:p>
          <a:p>
            <a:r>
              <a:rPr lang="en-US" sz="1400" dirty="0"/>
              <a:t>These can include the following types of incident: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the load falls off of the rigging,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the rigging fails, 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the load strikes an associate.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Even at slow speeds, the weight of the load can cause serious injury or death.</a:t>
            </a:r>
          </a:p>
          <a:p>
            <a:endParaRPr lang="en-US" sz="1400" dirty="0"/>
          </a:p>
          <a:p>
            <a:r>
              <a:rPr lang="en-US" sz="1400" dirty="0"/>
              <a:t>Remedy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Verify the capacity of the crane and rigging, including any de-rating, is sufficient to carry the load.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Daily and annual inspections of rigging.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Plan the lift, including the entire route the load will travel.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Keep bystanders/ unqualified associates away from the lift area.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09600"/>
            <a:ext cx="9144000" cy="457200"/>
          </a:xfrm>
          <a:prstGeom prst="rect">
            <a:avLst/>
          </a:prstGeom>
          <a:solidFill>
            <a:srgbClr val="6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Frequent Causes of Crane Injuries and Property Damage</a:t>
            </a:r>
          </a:p>
        </p:txBody>
      </p:sp>
      <p:pic>
        <p:nvPicPr>
          <p:cNvPr id="2050" name="Picture 2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867" y="1918100"/>
            <a:ext cx="4970426" cy="280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279115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609600"/>
            <a:ext cx="9144000" cy="457200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Crane Operation</a:t>
            </a: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4572000" y="5669973"/>
            <a:ext cx="4572000" cy="1188027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6213" indent="-176213">
              <a:buSzPct val="100000"/>
            </a:pPr>
            <a:r>
              <a:rPr lang="en-US" altLang="en-US" sz="1600" dirty="0">
                <a:latin typeface="Arial" charset="0"/>
                <a:cs typeface="Arial" charset="0"/>
              </a:rPr>
              <a:t>Refuse to make lift if you are unsure of any issues.                          </a:t>
            </a:r>
          </a:p>
          <a:p>
            <a:pPr marL="176213" indent="-176213">
              <a:buSzPct val="100000"/>
            </a:pPr>
            <a:r>
              <a:rPr lang="en-US" altLang="en-US" sz="1600" dirty="0">
                <a:latin typeface="Arial" charset="0"/>
                <a:cs typeface="Arial" charset="0"/>
              </a:rPr>
              <a:t>Do not proceed until all issues are resolved.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D6C6BA6-9766-8999-CE1C-FF8FE6AADF1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16"/>
          <a:stretch>
            <a:fillRect/>
          </a:stretch>
        </p:blipFill>
        <p:spPr>
          <a:xfrm>
            <a:off x="0" y="1061645"/>
            <a:ext cx="9144000" cy="4577155"/>
          </a:xfrm>
          <a:prstGeom prst="rect">
            <a:avLst/>
          </a:prstGeom>
        </p:spPr>
      </p:pic>
      <p:sp>
        <p:nvSpPr>
          <p:cNvPr id="10" name="Rectangle 3">
            <a:extLst>
              <a:ext uri="{FF2B5EF4-FFF2-40B4-BE49-F238E27FC236}">
                <a16:creationId xmlns:a16="http://schemas.microsoft.com/office/drawing/2014/main" id="{C4062E47-47BC-7B6E-FC24-07CD107701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666509"/>
            <a:ext cx="4572000" cy="1191491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6213" indent="-176213">
              <a:spcAft>
                <a:spcPts val="1200"/>
              </a:spcAft>
              <a:buSzPct val="100000"/>
            </a:pPr>
            <a:r>
              <a:rPr lang="en-US" altLang="en-US" sz="1600" dirty="0">
                <a:latin typeface="Arial" charset="0"/>
                <a:cs typeface="Arial" charset="0"/>
              </a:rPr>
              <a:t>Do not overload the crane or hoist. Make sure the combined weight of the rigging and load does not exceed the rated load capacity of the crane or hoist.</a:t>
            </a:r>
          </a:p>
        </p:txBody>
      </p:sp>
    </p:spTree>
    <p:extLst>
      <p:ext uri="{BB962C8B-B14F-4D97-AF65-F5344CB8AC3E}">
        <p14:creationId xmlns:p14="http://schemas.microsoft.com/office/powerpoint/2010/main" val="383619201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609600"/>
            <a:ext cx="9144000" cy="457200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Crane Operation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25C52DC-B9AF-4292-37AA-BC8B57B3E51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39091"/>
            <a:ext cx="9144000" cy="5103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84904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223BA69-7088-7E58-363A-01B66C2B8E7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1" y="1085460"/>
            <a:ext cx="9144000" cy="5103628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609600"/>
            <a:ext cx="9144000" cy="457200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Crane Operation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316665" y="2018998"/>
            <a:ext cx="2816943" cy="246221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176213" indent="-176213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In normal operation, overhead crane hoists are designed to lift an object at a vertical angle. </a:t>
            </a:r>
          </a:p>
          <a:p>
            <a:pPr marL="176213" indent="-176213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A side load is when a portion of the hoist acts horizontally, such as when the hoist lifts an object that has not been placed directly underneath it.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5334000"/>
            <a:ext cx="1447800" cy="1142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" name="Group 7"/>
          <p:cNvGrpSpPr>
            <a:grpSpLocks/>
          </p:cNvGrpSpPr>
          <p:nvPr/>
        </p:nvGrpSpPr>
        <p:grpSpPr bwMode="auto">
          <a:xfrm>
            <a:off x="3411682" y="5656763"/>
            <a:ext cx="647700" cy="496804"/>
            <a:chOff x="720" y="2640"/>
            <a:chExt cx="960" cy="960"/>
          </a:xfrm>
        </p:grpSpPr>
        <p:sp>
          <p:nvSpPr>
            <p:cNvPr id="10" name="Oval 8"/>
            <p:cNvSpPr>
              <a:spLocks noChangeArrowheads="1"/>
            </p:cNvSpPr>
            <p:nvPr/>
          </p:nvSpPr>
          <p:spPr bwMode="auto">
            <a:xfrm>
              <a:off x="720" y="2640"/>
              <a:ext cx="960" cy="960"/>
            </a:xfrm>
            <a:prstGeom prst="ellipse">
              <a:avLst/>
            </a:prstGeom>
            <a:noFill/>
            <a:ln w="50800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2" name="Line 9"/>
            <p:cNvSpPr>
              <a:spLocks noChangeShapeType="1"/>
            </p:cNvSpPr>
            <p:nvPr/>
          </p:nvSpPr>
          <p:spPr bwMode="auto">
            <a:xfrm flipV="1">
              <a:off x="864" y="2741"/>
              <a:ext cx="672" cy="720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6301080" y="1653130"/>
            <a:ext cx="284292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NEVER SIDE LOAD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323957" y="4462900"/>
            <a:ext cx="279716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Side Loading will: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316666" y="4832232"/>
            <a:ext cx="2816942" cy="138499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176213" indent="-176213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Reduce the lifting capacity of the rigging,</a:t>
            </a:r>
          </a:p>
          <a:p>
            <a:pPr marL="176213" indent="-176213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Cause the load to swing, and</a:t>
            </a:r>
          </a:p>
          <a:p>
            <a:pPr marL="176213" indent="-176213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Damage the crane.</a:t>
            </a:r>
          </a:p>
        </p:txBody>
      </p:sp>
    </p:spTree>
    <p:extLst>
      <p:ext uri="{BB962C8B-B14F-4D97-AF65-F5344CB8AC3E}">
        <p14:creationId xmlns:p14="http://schemas.microsoft.com/office/powerpoint/2010/main" val="173176824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609600"/>
            <a:ext cx="9144000" cy="457200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Crane Operation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0" y="5791200"/>
            <a:ext cx="2281238" cy="106680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6213" indent="-176213">
              <a:spcAft>
                <a:spcPts val="1200"/>
              </a:spcAft>
              <a:buSzPct val="100000"/>
            </a:pPr>
            <a:r>
              <a:rPr lang="en-US" altLang="en-US" sz="1600" dirty="0">
                <a:latin typeface="Arial" charset="0"/>
                <a:cs typeface="Arial" charset="0"/>
              </a:rPr>
              <a:t>Pick the load up slowly, with the hoist/hook directly above the load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938962" y="5805055"/>
            <a:ext cx="2290762" cy="1082692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6213" indent="-176213">
              <a:spcAft>
                <a:spcPts val="1200"/>
              </a:spcAft>
              <a:buSzPct val="100000"/>
            </a:pPr>
            <a:r>
              <a:rPr lang="en-US" altLang="en-US" sz="1600" b="1" dirty="0">
                <a:latin typeface="Arial" charset="0"/>
                <a:cs typeface="Arial" charset="0"/>
              </a:rPr>
              <a:t>Do not allow any tangling or twisting of the rigging or hoist lines</a:t>
            </a:r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FF6842DC-A51D-49CB-BBBC-2368AD4A47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8200" y="5796073"/>
            <a:ext cx="2290762" cy="1061927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6213" indent="-176213">
              <a:spcAft>
                <a:spcPts val="1200"/>
              </a:spcAft>
              <a:buSzPct val="100000"/>
            </a:pPr>
            <a:r>
              <a:rPr lang="en-US" altLang="en-US" sz="1600" dirty="0">
                <a:latin typeface="Arial" charset="0"/>
                <a:cs typeface="Arial" charset="0"/>
              </a:rPr>
              <a:t>Avoid sudden starts and stops to prevent shock loading</a:t>
            </a:r>
          </a:p>
        </p:txBody>
      </p:sp>
      <p:sp>
        <p:nvSpPr>
          <p:cNvPr id="15" name="Rectangle 3">
            <a:extLst>
              <a:ext uri="{FF2B5EF4-FFF2-40B4-BE49-F238E27FC236}">
                <a16:creationId xmlns:a16="http://schemas.microsoft.com/office/drawing/2014/main" id="{38CC5A52-514E-1B93-7FC3-326709F5F7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1238" y="5766326"/>
            <a:ext cx="2366962" cy="106680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6213" indent="-176213">
              <a:spcAft>
                <a:spcPts val="1200"/>
              </a:spcAft>
              <a:buSzPct val="100000"/>
            </a:pPr>
            <a:r>
              <a:rPr lang="en-US" altLang="en-US" sz="1600" dirty="0">
                <a:latin typeface="Arial" charset="0"/>
                <a:cs typeface="Arial" charset="0"/>
              </a:rPr>
              <a:t>Do not allow any side loading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6C31885-0A8C-BAC1-3566-30DE5CD253EB}"/>
              </a:ext>
            </a:extLst>
          </p:cNvPr>
          <p:cNvGrpSpPr/>
          <p:nvPr/>
        </p:nvGrpSpPr>
        <p:grpSpPr>
          <a:xfrm>
            <a:off x="0" y="994054"/>
            <a:ext cx="9144000" cy="4869892"/>
            <a:chOff x="0" y="994054"/>
            <a:chExt cx="9144000" cy="4869892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CC89915C-3345-BF95-BBCC-5512A52C814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994054"/>
              <a:ext cx="9144000" cy="4869892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0745214F-6D71-093E-829E-7CD7005200C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983872" y="3614639"/>
              <a:ext cx="2160127" cy="215168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4572618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609600"/>
            <a:ext cx="9144000" cy="457200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Crane Operation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8D5676A-65EA-D934-699B-B53614BED12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66800"/>
            <a:ext cx="9144000" cy="4191000"/>
          </a:xfrm>
          <a:prstGeom prst="rect">
            <a:avLst/>
          </a:prstGeom>
        </p:spPr>
      </p:pic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228601" y="5324168"/>
            <a:ext cx="2895600" cy="106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200"/>
              </a:spcAft>
              <a:buSzPct val="100000"/>
            </a:pPr>
            <a:r>
              <a:rPr lang="en-US" altLang="en-US" sz="1400" dirty="0">
                <a:latin typeface="Arial" charset="0"/>
                <a:cs typeface="Arial" charset="0"/>
              </a:rPr>
              <a:t>Before lifting, ensure that everyone is of any pinch or crush zones.</a:t>
            </a:r>
          </a:p>
          <a:p>
            <a:pPr>
              <a:spcAft>
                <a:spcPts val="1200"/>
              </a:spcAft>
              <a:buSzPct val="100000"/>
            </a:pPr>
            <a:endParaRPr lang="en-US" altLang="en-US" sz="1400" dirty="0">
              <a:latin typeface="Arial" charset="0"/>
              <a:cs typeface="Arial" charset="0"/>
            </a:endParaRP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55B60513-4808-B6EE-46BB-5DEAFD2A4A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1" y="5361039"/>
            <a:ext cx="2895600" cy="106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200"/>
              </a:spcAft>
              <a:buSzPct val="100000"/>
            </a:pPr>
            <a:r>
              <a:rPr lang="en-US" altLang="en-US" sz="1400" dirty="0">
                <a:latin typeface="Arial" charset="0"/>
                <a:cs typeface="Arial" charset="0"/>
              </a:rPr>
              <a:t>Ensure there is a clear path to safety.</a:t>
            </a: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B66DC5F1-80CB-A2B0-7181-A1D6C8D6BA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2200" y="5353665"/>
            <a:ext cx="2971800" cy="150433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5425" indent="-225425">
              <a:buSzPct val="100000"/>
            </a:pPr>
            <a:r>
              <a:rPr lang="en-US" altLang="en-US" sz="1400" dirty="0">
                <a:latin typeface="Arial" charset="0"/>
                <a:cs typeface="Arial" charset="0"/>
              </a:rPr>
              <a:t>When lifting the load, only lift it a few inches off the ground:</a:t>
            </a:r>
          </a:p>
          <a:p>
            <a:pPr marL="403225" lvl="1" indent="-177800">
              <a:buSzPct val="100000"/>
              <a:buFont typeface="Courier New" panose="02070309020205020404" pitchFamily="49" charset="0"/>
              <a:buChar char="o"/>
            </a:pPr>
            <a:r>
              <a:rPr lang="en-US" altLang="en-US" sz="1400" dirty="0">
                <a:latin typeface="Arial" charset="0"/>
                <a:cs typeface="Arial" charset="0"/>
              </a:rPr>
              <a:t>To verify hoist brake is functioning properly, and</a:t>
            </a:r>
          </a:p>
          <a:p>
            <a:pPr marL="403225" lvl="1" indent="-177800">
              <a:buSzPct val="100000"/>
              <a:buFont typeface="Courier New" panose="02070309020205020404" pitchFamily="49" charset="0"/>
              <a:buChar char="o"/>
            </a:pPr>
            <a:r>
              <a:rPr lang="en-US" altLang="en-US" sz="1400" dirty="0">
                <a:latin typeface="Arial" charset="0"/>
                <a:cs typeface="Arial" charset="0"/>
              </a:rPr>
              <a:t>To verify the load is secure and the load will not swing.</a:t>
            </a:r>
          </a:p>
        </p:txBody>
      </p:sp>
    </p:spTree>
    <p:extLst>
      <p:ext uri="{BB962C8B-B14F-4D97-AF65-F5344CB8AC3E}">
        <p14:creationId xmlns:p14="http://schemas.microsoft.com/office/powerpoint/2010/main" val="371107823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609600"/>
            <a:ext cx="9144000" cy="457200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Crane Operation</a:t>
            </a: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228600" y="1143000"/>
            <a:ext cx="8610600" cy="99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SzPct val="100000"/>
              <a:buNone/>
            </a:pPr>
            <a:r>
              <a:rPr lang="en-US" altLang="en-US" sz="1800">
                <a:latin typeface="Arial" charset="0"/>
                <a:cs typeface="Arial" charset="0"/>
              </a:rPr>
              <a:t>Always maintain a clear view of the crane path so you can observe any obstacles or personnel in your path.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72C43EE-E87C-84F2-9893-58450F32F4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1" t="12482" b="2447"/>
          <a:stretch>
            <a:fillRect/>
          </a:stretch>
        </p:blipFill>
        <p:spPr>
          <a:xfrm>
            <a:off x="609600" y="1812174"/>
            <a:ext cx="8035636" cy="4817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98987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609600"/>
            <a:ext cx="9144000" cy="457200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Crane Operation</a:t>
            </a: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381000" y="5257800"/>
            <a:ext cx="7391400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200"/>
              </a:spcAft>
            </a:pPr>
            <a:r>
              <a:rPr lang="en-US" altLang="en-US" sz="1600" dirty="0">
                <a:latin typeface="Arial" charset="0"/>
                <a:cs typeface="Arial" charset="0"/>
              </a:rPr>
              <a:t>Use one continuous motion when traveling. </a:t>
            </a:r>
          </a:p>
          <a:p>
            <a:pPr>
              <a:spcAft>
                <a:spcPts val="1200"/>
              </a:spcAft>
            </a:pPr>
            <a:r>
              <a:rPr lang="en-US" altLang="en-US" sz="1600" dirty="0">
                <a:latin typeface="Arial" charset="0"/>
                <a:cs typeface="Arial" charset="0"/>
              </a:rPr>
              <a:t>Try not to start/stop (plug) as this will cause load swing.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DB05148-53FD-C580-9974-6BB1EFC10A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19200"/>
            <a:ext cx="9144000" cy="3700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60568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609600"/>
            <a:ext cx="9144000" cy="457200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Crane Operation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2D3B32B-E8FE-51F6-5FEB-7EF6E35B7C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62045"/>
            <a:ext cx="9144000" cy="393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27985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609600"/>
            <a:ext cx="9144000" cy="457200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Crane Operation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110EAF0-3B5F-29DD-A801-6FDBA173BD7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19200"/>
            <a:ext cx="9144000" cy="3842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61604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609600"/>
            <a:ext cx="9144000" cy="457200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Crane Operation</a:t>
            </a: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381000" y="1295400"/>
            <a:ext cx="8610600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SzPct val="100000"/>
              <a:buNone/>
            </a:pPr>
            <a:r>
              <a:rPr lang="en-US" altLang="en-US" sz="1600">
                <a:latin typeface="Arial" charset="0"/>
                <a:cs typeface="Arial" charset="0"/>
              </a:rPr>
              <a:t>When the crane is not in use, always raise the crane hook above head level.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F90157C-7A0B-E62D-03F0-25B8EEA3C0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81200"/>
            <a:ext cx="9144000" cy="4127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7186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105400" y="1371600"/>
            <a:ext cx="3875376" cy="501675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600" dirty="0"/>
              <a:t>If maximum weight is exceeded, the crane is in danger of either buckling of collapsing.</a:t>
            </a:r>
          </a:p>
          <a:p>
            <a:endParaRPr lang="en-US" sz="1600" dirty="0"/>
          </a:p>
          <a:p>
            <a:r>
              <a:rPr lang="en-US" sz="1600" dirty="0"/>
              <a:t>Remedy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Know the ratings of the crane and rigging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Know the weight of the load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Complete daily inspections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Ensure annual 3</a:t>
            </a:r>
            <a:r>
              <a:rPr lang="en-US" sz="1600" baseline="30000" dirty="0"/>
              <a:t>rd</a:t>
            </a:r>
            <a:r>
              <a:rPr lang="en-US" sz="1600" dirty="0"/>
              <a:t> party inspections are complete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r>
              <a:rPr lang="en-US" sz="1600" dirty="0"/>
              <a:t>If the crane was improperly assembled and/or maintained, it is at risk of collapsing.</a:t>
            </a:r>
          </a:p>
          <a:p>
            <a:endParaRPr lang="en-US" sz="1600" dirty="0"/>
          </a:p>
          <a:p>
            <a:r>
              <a:rPr lang="en-US" sz="1600" dirty="0"/>
              <a:t>Remedy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3</a:t>
            </a:r>
            <a:r>
              <a:rPr lang="en-US" sz="1600" baseline="30000" dirty="0"/>
              <a:t>rd</a:t>
            </a:r>
            <a:r>
              <a:rPr lang="en-US" sz="1600" dirty="0"/>
              <a:t> Party load inspection prior to use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Daily and annual inspections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r>
              <a:rPr lang="en-US" sz="1600" dirty="0"/>
              <a:t>Portable Cranes may tip over if the load center of gravity is not centered directly underneath the hitching.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04812" y="1295400"/>
            <a:ext cx="24907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Crane Collapse</a:t>
            </a:r>
          </a:p>
          <a:p>
            <a:pPr algn="ctr"/>
            <a:r>
              <a:rPr lang="en-US" sz="1400" dirty="0"/>
              <a:t>(14% of crane related fatalities)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09600"/>
            <a:ext cx="9144000" cy="457200"/>
          </a:xfrm>
          <a:prstGeom prst="rect">
            <a:avLst/>
          </a:prstGeom>
          <a:solidFill>
            <a:srgbClr val="6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Frequent Causes of Crane Injuries and Property Damage</a:t>
            </a:r>
          </a:p>
        </p:txBody>
      </p:sp>
      <p:pic>
        <p:nvPicPr>
          <p:cNvPr id="3074" name="Picture 2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896377"/>
            <a:ext cx="4911240" cy="2751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628437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609600"/>
            <a:ext cx="9144000" cy="457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Planning the Lift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257800" y="1154668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Equipment Limits</a:t>
            </a:r>
          </a:p>
        </p:txBody>
      </p:sp>
      <p:pic>
        <p:nvPicPr>
          <p:cNvPr id="4098" name="Picture 2" descr="Related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965" y="1676400"/>
            <a:ext cx="5100918" cy="4483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00400" y="2206806"/>
            <a:ext cx="1371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Crane – 2 Ton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 flipH="1" flipV="1">
            <a:off x="3048000" y="1981202"/>
            <a:ext cx="152400" cy="225604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286000" y="2666983"/>
            <a:ext cx="1828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Hoist – 1,000 </a:t>
            </a:r>
            <a:r>
              <a:rPr lang="en-US" sz="1400" dirty="0" err="1"/>
              <a:t>lbs</a:t>
            </a:r>
            <a:endParaRPr lang="en-US" sz="1400" dirty="0"/>
          </a:p>
        </p:txBody>
      </p:sp>
      <p:cxnSp>
        <p:nvCxnSpPr>
          <p:cNvPr id="11" name="Straight Arrow Connector 10"/>
          <p:cNvCxnSpPr/>
          <p:nvPr/>
        </p:nvCxnSpPr>
        <p:spPr>
          <a:xfrm flipH="1" flipV="1">
            <a:off x="2133600" y="2441379"/>
            <a:ext cx="152400" cy="225604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2819400" y="3163798"/>
            <a:ext cx="1371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Straps – 2 Ton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 flipH="1" flipV="1">
            <a:off x="2057400" y="3163798"/>
            <a:ext cx="685800" cy="112802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1447800" y="4953000"/>
            <a:ext cx="1371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Load – 500 </a:t>
            </a:r>
            <a:r>
              <a:rPr lang="en-US" sz="1400" dirty="0" err="1"/>
              <a:t>lbs</a:t>
            </a:r>
            <a:endParaRPr lang="en-US" sz="1400" dirty="0"/>
          </a:p>
        </p:txBody>
      </p:sp>
      <p:cxnSp>
        <p:nvCxnSpPr>
          <p:cNvPr id="16" name="Straight Arrow Connector 15"/>
          <p:cNvCxnSpPr/>
          <p:nvPr/>
        </p:nvCxnSpPr>
        <p:spPr>
          <a:xfrm flipV="1">
            <a:off x="1752600" y="4495800"/>
            <a:ext cx="0" cy="457200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5638800" y="1828800"/>
            <a:ext cx="32766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The lifting capacity of the crane operation is the smallest capacity of each of the components.</a:t>
            </a:r>
          </a:p>
          <a:p>
            <a:endParaRPr lang="en-US" sz="1400" dirty="0"/>
          </a:p>
          <a:p>
            <a:r>
              <a:rPr lang="en-US" sz="1400" dirty="0"/>
              <a:t>For instance, in the picture on the left, the smallest capacity is the hoist, at 1,000 lbs.</a:t>
            </a:r>
          </a:p>
          <a:p>
            <a:endParaRPr lang="en-US" sz="1400" dirty="0"/>
          </a:p>
          <a:p>
            <a:r>
              <a:rPr lang="en-US" sz="1400" dirty="0"/>
              <a:t>HOWEVER,</a:t>
            </a:r>
          </a:p>
          <a:p>
            <a:endParaRPr lang="en-US" sz="1400" dirty="0"/>
          </a:p>
          <a:p>
            <a:r>
              <a:rPr lang="en-US" sz="1400" dirty="0"/>
              <a:t>Sometimes, the lifting capacity is less than the rating shown on the label. For instance, slings have a higher rating when lifting vertically than when they lift at an angle.</a:t>
            </a:r>
          </a:p>
          <a:p>
            <a:endParaRPr lang="en-US" sz="1400" dirty="0"/>
          </a:p>
          <a:p>
            <a:r>
              <a:rPr lang="en-US" sz="1400" dirty="0"/>
              <a:t>This process is called de-rating.</a:t>
            </a:r>
          </a:p>
        </p:txBody>
      </p:sp>
    </p:spTree>
    <p:extLst>
      <p:ext uri="{BB962C8B-B14F-4D97-AF65-F5344CB8AC3E}">
        <p14:creationId xmlns:p14="http://schemas.microsoft.com/office/powerpoint/2010/main" val="393577833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96" y="1600200"/>
            <a:ext cx="4535480" cy="3962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219700" y="1140331"/>
            <a:ext cx="3086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Sling Angle De-Rating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638800" y="1828800"/>
            <a:ext cx="327660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Refer to the sling manufacturer for sling angle de-rating. The diagram shown on the left, and included on the back cover of the Crane and Hoist Pocket Guide, is a good general reference, but the manufacturer’s requirements takes precedence. 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09600"/>
            <a:ext cx="9144000" cy="457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Planning the Lift</a:t>
            </a:r>
          </a:p>
        </p:txBody>
      </p:sp>
    </p:spTree>
    <p:extLst>
      <p:ext uri="{BB962C8B-B14F-4D97-AF65-F5344CB8AC3E}">
        <p14:creationId xmlns:p14="http://schemas.microsoft.com/office/powerpoint/2010/main" val="29082992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4006850" y="1324317"/>
            <a:ext cx="4940300" cy="4940300"/>
          </a:xfrm>
          <a:prstGeom prst="ellipse">
            <a:avLst/>
          </a:prstGeom>
          <a:solidFill>
            <a:srgbClr val="FF2C0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4438650" y="1743417"/>
            <a:ext cx="4114800" cy="4114800"/>
          </a:xfrm>
          <a:prstGeom prst="ellipse">
            <a:avLst/>
          </a:prstGeom>
          <a:solidFill>
            <a:srgbClr val="D4E40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88526" y="1219200"/>
            <a:ext cx="3918324" cy="5109091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pPr lvl="0"/>
            <a:r>
              <a:rPr lang="en-US" sz="1600" b="1" dirty="0"/>
              <a:t>Fall Zone: </a:t>
            </a:r>
          </a:p>
          <a:p>
            <a:pPr lvl="1"/>
            <a:r>
              <a:rPr lang="en-US" sz="1400" dirty="0"/>
              <a:t>Area that a load could fall on operator.  As a general rule that is two times the hook height.</a:t>
            </a:r>
          </a:p>
          <a:p>
            <a:pPr lvl="0"/>
            <a:endParaRPr lang="en-US" sz="1600" dirty="0"/>
          </a:p>
          <a:p>
            <a:pPr lvl="0"/>
            <a:r>
              <a:rPr lang="en-US" sz="1600" b="1" dirty="0"/>
              <a:t>Restricted Zone: </a:t>
            </a:r>
          </a:p>
          <a:p>
            <a:pPr lvl="1"/>
            <a:r>
              <a:rPr lang="en-US" sz="1400" dirty="0"/>
              <a:t>Area that is block off for a lift.  Only Team members part of the lift should be in this area with proper PPE.</a:t>
            </a:r>
          </a:p>
          <a:p>
            <a:pPr lvl="0"/>
            <a:endParaRPr lang="en-US" sz="1600" dirty="0"/>
          </a:p>
          <a:p>
            <a:pPr lvl="0"/>
            <a:r>
              <a:rPr lang="en-US" sz="1600" b="1" dirty="0"/>
              <a:t>Landing Zone:</a:t>
            </a:r>
            <a:r>
              <a:rPr lang="en-US" sz="1600" dirty="0"/>
              <a:t> </a:t>
            </a:r>
          </a:p>
          <a:p>
            <a:pPr lvl="1"/>
            <a:r>
              <a:rPr lang="en-US" sz="1400" dirty="0"/>
              <a:t>Location that the load will be paced on or in.  Should be clean and prepped before the lift start.  (Cribbing, Stand, Skids, Cart,  … ECT)</a:t>
            </a:r>
          </a:p>
          <a:p>
            <a:pPr lvl="0"/>
            <a:endParaRPr lang="en-US" sz="1600" dirty="0"/>
          </a:p>
          <a:p>
            <a:r>
              <a:rPr lang="en-US" sz="1600" b="1" dirty="0"/>
              <a:t>Path:</a:t>
            </a:r>
            <a:r>
              <a:rPr lang="en-US" sz="1600" dirty="0"/>
              <a:t> </a:t>
            </a:r>
          </a:p>
          <a:p>
            <a:pPr lvl="1"/>
            <a:r>
              <a:rPr lang="en-US" sz="1400" dirty="0"/>
              <a:t>The way that the load is going to take from it’s starting point to the Landing Zone.  Should be clean and planned before lift.</a:t>
            </a:r>
          </a:p>
          <a:p>
            <a:pPr lvl="0"/>
            <a:endParaRPr lang="en-US" sz="1600" dirty="0"/>
          </a:p>
          <a:p>
            <a:r>
              <a:rPr lang="en-US" sz="1600" b="1" dirty="0"/>
              <a:t>Work Zone: </a:t>
            </a:r>
          </a:p>
          <a:p>
            <a:pPr lvl="1"/>
            <a:r>
              <a:rPr lang="en-US" sz="1400" dirty="0"/>
              <a:t>Is the path, Landing Zone,  Assembly Area.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4862513" y="1348685"/>
            <a:ext cx="3246437" cy="4072970"/>
            <a:chOff x="5072063" y="849868"/>
            <a:chExt cx="3246437" cy="4072970"/>
          </a:xfrm>
        </p:grpSpPr>
        <p:sp>
          <p:nvSpPr>
            <p:cNvPr id="8" name="Oval 7"/>
            <p:cNvSpPr/>
            <p:nvPr/>
          </p:nvSpPr>
          <p:spPr>
            <a:xfrm>
              <a:off x="5072063" y="1681163"/>
              <a:ext cx="3241675" cy="324167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Oval 8"/>
            <p:cNvSpPr/>
            <p:nvPr/>
          </p:nvSpPr>
          <p:spPr>
            <a:xfrm>
              <a:off x="6489700" y="3105150"/>
              <a:ext cx="406400" cy="393700"/>
            </a:xfrm>
            <a:prstGeom prst="ellipse">
              <a:avLst/>
            </a:prstGeom>
            <a:gradFill flip="none" rotWithShape="1">
              <a:gsLst>
                <a:gs pos="67000">
                  <a:schemeClr val="accent6">
                    <a:lumMod val="75000"/>
                  </a:schemeClr>
                </a:gs>
                <a:gs pos="0">
                  <a:srgbClr val="D4E406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870700" y="3254375"/>
              <a:ext cx="1447800" cy="107950"/>
            </a:xfrm>
            <a:prstGeom prst="rect">
              <a:avLst/>
            </a:prstGeom>
            <a:solidFill>
              <a:srgbClr val="FFC000"/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994400" y="2275364"/>
              <a:ext cx="1600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Work Zone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5994400" y="1260396"/>
              <a:ext cx="1600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Fall Zone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5930900" y="849868"/>
              <a:ext cx="2260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Restricted Zone</a:t>
              </a: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6489700" y="4064000"/>
              <a:ext cx="787400" cy="59690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489700" y="4064000"/>
              <a:ext cx="7874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Landing</a:t>
              </a:r>
            </a:p>
            <a:p>
              <a:r>
                <a:rPr lang="en-US" sz="1400" dirty="0"/>
                <a:t>Zone</a:t>
              </a:r>
            </a:p>
          </p:txBody>
        </p:sp>
      </p:grpSp>
      <p:sp>
        <p:nvSpPr>
          <p:cNvPr id="17" name="Rectangle 16"/>
          <p:cNvSpPr/>
          <p:nvPr/>
        </p:nvSpPr>
        <p:spPr>
          <a:xfrm>
            <a:off x="0" y="609600"/>
            <a:ext cx="9144000" cy="457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Planning the Lift</a:t>
            </a:r>
          </a:p>
        </p:txBody>
      </p:sp>
    </p:spTree>
    <p:extLst>
      <p:ext uri="{BB962C8B-B14F-4D97-AF65-F5344CB8AC3E}">
        <p14:creationId xmlns:p14="http://schemas.microsoft.com/office/powerpoint/2010/main" val="358791268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5582593" y="1231903"/>
            <a:ext cx="3184297" cy="3027806"/>
            <a:chOff x="5200614" y="805822"/>
            <a:chExt cx="3883956" cy="3693080"/>
          </a:xfrm>
        </p:grpSpPr>
        <p:pic>
          <p:nvPicPr>
            <p:cNvPr id="4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99732" y="805822"/>
              <a:ext cx="3684838" cy="36576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" name="Oval 4"/>
            <p:cNvSpPr/>
            <p:nvPr/>
          </p:nvSpPr>
          <p:spPr>
            <a:xfrm rot="898652">
              <a:off x="5935022" y="3596180"/>
              <a:ext cx="1151849" cy="604630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Rectangle 5"/>
            <p:cNvSpPr/>
            <p:nvPr/>
          </p:nvSpPr>
          <p:spPr>
            <a:xfrm rot="2017471">
              <a:off x="7456788" y="1541989"/>
              <a:ext cx="641838" cy="233374"/>
            </a:xfrm>
            <a:prstGeom prst="rect">
              <a:avLst/>
            </a:prstGeom>
            <a:solidFill>
              <a:srgbClr val="FF0000">
                <a:alpha val="31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Down Arrow 6"/>
            <p:cNvSpPr/>
            <p:nvPr/>
          </p:nvSpPr>
          <p:spPr>
            <a:xfrm rot="1998640">
              <a:off x="6924389" y="1756973"/>
              <a:ext cx="635523" cy="1878722"/>
            </a:xfrm>
            <a:prstGeom prst="downArrow">
              <a:avLst/>
            </a:prstGeom>
            <a:solidFill>
              <a:schemeClr val="accent3">
                <a:alpha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5200614" y="4037237"/>
              <a:ext cx="8494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200" b="1" dirty="0"/>
                <a:t>Landing Zone</a:t>
              </a:r>
            </a:p>
          </p:txBody>
        </p:sp>
        <p:cxnSp>
          <p:nvCxnSpPr>
            <p:cNvPr id="9" name="Straight Arrow Connector 8"/>
            <p:cNvCxnSpPr>
              <a:stCxn id="8" idx="3"/>
              <a:endCxn id="5" idx="4"/>
            </p:cNvCxnSpPr>
            <p:nvPr/>
          </p:nvCxnSpPr>
          <p:spPr>
            <a:xfrm flipV="1">
              <a:off x="6050060" y="4190540"/>
              <a:ext cx="382757" cy="77530"/>
            </a:xfrm>
            <a:prstGeom prst="straightConnector1">
              <a:avLst/>
            </a:prstGeom>
            <a:ln w="38100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9"/>
            <p:cNvSpPr txBox="1"/>
            <p:nvPr/>
          </p:nvSpPr>
          <p:spPr>
            <a:xfrm>
              <a:off x="6050060" y="1100516"/>
              <a:ext cx="6096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200" b="1" dirty="0"/>
                <a:t>Load</a:t>
              </a:r>
            </a:p>
          </p:txBody>
        </p:sp>
        <p:cxnSp>
          <p:nvCxnSpPr>
            <p:cNvPr id="11" name="Straight Arrow Connector 10"/>
            <p:cNvCxnSpPr>
              <a:stCxn id="10" idx="3"/>
              <a:endCxn id="6" idx="1"/>
            </p:cNvCxnSpPr>
            <p:nvPr/>
          </p:nvCxnSpPr>
          <p:spPr>
            <a:xfrm>
              <a:off x="6659660" y="1239016"/>
              <a:ext cx="850823" cy="241952"/>
            </a:xfrm>
            <a:prstGeom prst="straightConnector1">
              <a:avLst/>
            </a:prstGeom>
            <a:ln w="38100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/>
            <p:cNvSpPr txBox="1"/>
            <p:nvPr/>
          </p:nvSpPr>
          <p:spPr>
            <a:xfrm>
              <a:off x="8263817" y="2936389"/>
              <a:ext cx="6096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/>
                <a:t>Load Path</a:t>
              </a:r>
            </a:p>
          </p:txBody>
        </p:sp>
        <p:cxnSp>
          <p:nvCxnSpPr>
            <p:cNvPr id="13" name="Straight Arrow Connector 12"/>
            <p:cNvCxnSpPr>
              <a:stCxn id="12" idx="1"/>
            </p:cNvCxnSpPr>
            <p:nvPr/>
          </p:nvCxnSpPr>
          <p:spPr>
            <a:xfrm flipH="1" flipV="1">
              <a:off x="7445868" y="2696335"/>
              <a:ext cx="817949" cy="470887"/>
            </a:xfrm>
            <a:prstGeom prst="straightConnector1">
              <a:avLst/>
            </a:prstGeom>
            <a:ln w="38100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 14"/>
          <p:cNvGrpSpPr/>
          <p:nvPr/>
        </p:nvGrpSpPr>
        <p:grpSpPr>
          <a:xfrm>
            <a:off x="6917611" y="4455731"/>
            <a:ext cx="1695705" cy="2039837"/>
            <a:chOff x="6842341" y="798371"/>
            <a:chExt cx="2052365" cy="2468880"/>
          </a:xfrm>
        </p:grpSpPr>
        <p:pic>
          <p:nvPicPr>
            <p:cNvPr id="19" name="Picture 2" descr="Image result for Jib crane components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42341" y="798371"/>
              <a:ext cx="2052365" cy="24688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TextBox 19"/>
            <p:cNvSpPr txBox="1"/>
            <p:nvPr/>
          </p:nvSpPr>
          <p:spPr>
            <a:xfrm>
              <a:off x="7703635" y="2030363"/>
              <a:ext cx="1047750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/>
                <a:t>Hook</a:t>
              </a:r>
            </a:p>
            <a:p>
              <a:pPr algn="ctr"/>
              <a:r>
                <a:rPr lang="en-US" sz="1200" b="1" dirty="0"/>
                <a:t>Height</a:t>
              </a:r>
            </a:p>
          </p:txBody>
        </p:sp>
        <p:cxnSp>
          <p:nvCxnSpPr>
            <p:cNvPr id="21" name="Straight Arrow Connector 20"/>
            <p:cNvCxnSpPr/>
            <p:nvPr/>
          </p:nvCxnSpPr>
          <p:spPr>
            <a:xfrm>
              <a:off x="8227510" y="2446867"/>
              <a:ext cx="0" cy="720876"/>
            </a:xfrm>
            <a:prstGeom prst="straightConnector1">
              <a:avLst/>
            </a:prstGeom>
            <a:ln w="38100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/>
            <p:cNvCxnSpPr/>
            <p:nvPr/>
          </p:nvCxnSpPr>
          <p:spPr>
            <a:xfrm flipV="1">
              <a:off x="8227510" y="1416799"/>
              <a:ext cx="0" cy="697420"/>
            </a:xfrm>
            <a:prstGeom prst="straightConnector1">
              <a:avLst/>
            </a:prstGeom>
            <a:ln w="38100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Isosceles Triangle 15"/>
          <p:cNvSpPr/>
          <p:nvPr/>
        </p:nvSpPr>
        <p:spPr>
          <a:xfrm>
            <a:off x="7437328" y="4965534"/>
            <a:ext cx="1249473" cy="1447819"/>
          </a:xfrm>
          <a:prstGeom prst="triangl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6112835" y="5428479"/>
            <a:ext cx="701829" cy="2288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Fall Zone</a:t>
            </a:r>
          </a:p>
        </p:txBody>
      </p:sp>
      <p:cxnSp>
        <p:nvCxnSpPr>
          <p:cNvPr id="18" name="Straight Arrow Connector 17"/>
          <p:cNvCxnSpPr>
            <a:endCxn id="16" idx="2"/>
          </p:cNvCxnSpPr>
          <p:nvPr/>
        </p:nvCxnSpPr>
        <p:spPr>
          <a:xfrm>
            <a:off x="6656881" y="5817751"/>
            <a:ext cx="780447" cy="595602"/>
          </a:xfrm>
          <a:prstGeom prst="straightConnector1">
            <a:avLst/>
          </a:prstGeom>
          <a:ln w="3810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>
          <a:xfrm>
            <a:off x="197224" y="1575711"/>
            <a:ext cx="5257800" cy="4832092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r>
              <a:rPr lang="en-US" sz="1400" b="1" dirty="0"/>
              <a:t>Fall Zone</a:t>
            </a:r>
          </a:p>
          <a:p>
            <a:pPr marL="742903" lvl="1" indent="-285750">
              <a:buFont typeface="Wingdings" pitchFamily="2" charset="2"/>
              <a:buChar char="ü"/>
            </a:pPr>
            <a:r>
              <a:rPr lang="en-US" sz="1400" dirty="0"/>
              <a:t>Min fall zone two times the hook height</a:t>
            </a:r>
          </a:p>
          <a:p>
            <a:pPr marL="742903" lvl="1" indent="-285750">
              <a:buFont typeface="Wingdings" pitchFamily="2" charset="2"/>
              <a:buChar char="ü"/>
            </a:pPr>
            <a:r>
              <a:rPr lang="en-US" sz="1400" dirty="0"/>
              <a:t>Fall Zone can increase because of other factors</a:t>
            </a:r>
          </a:p>
          <a:p>
            <a:pPr marL="1200057" lvl="2" indent="-285750">
              <a:buFont typeface="Wingdings" pitchFamily="2" charset="2"/>
              <a:buChar char="ü"/>
            </a:pPr>
            <a:r>
              <a:rPr lang="en-US" sz="1400" dirty="0"/>
              <a:t>Width of Load</a:t>
            </a:r>
          </a:p>
          <a:p>
            <a:pPr marL="1200057" lvl="2" indent="-285750">
              <a:buFont typeface="Wingdings" pitchFamily="2" charset="2"/>
              <a:buChar char="ü"/>
            </a:pPr>
            <a:r>
              <a:rPr lang="en-US" sz="1400" dirty="0"/>
              <a:t>Other Items that might Fall</a:t>
            </a:r>
          </a:p>
          <a:p>
            <a:pPr lvl="0"/>
            <a:endParaRPr lang="en-US" sz="1400" dirty="0"/>
          </a:p>
          <a:p>
            <a:r>
              <a:rPr lang="en-US" sz="1400" b="1" dirty="0"/>
              <a:t>Restricted Zone  (Landing Zone &amp; Path)</a:t>
            </a:r>
          </a:p>
          <a:p>
            <a:pPr marL="742903" lvl="1" indent="-285750">
              <a:buFont typeface="Wingdings" pitchFamily="2" charset="2"/>
              <a:buChar char="ü"/>
            </a:pPr>
            <a:r>
              <a:rPr lang="en-US" sz="1400" dirty="0"/>
              <a:t>Only Team members part of the lift should be in the Zone.</a:t>
            </a:r>
          </a:p>
          <a:p>
            <a:pPr marL="742903" lvl="1" indent="-285750">
              <a:buFont typeface="Wingdings" pitchFamily="2" charset="2"/>
              <a:buChar char="ü"/>
            </a:pPr>
            <a:r>
              <a:rPr lang="en-US" sz="1400" dirty="0"/>
              <a:t>Proper PPE</a:t>
            </a:r>
          </a:p>
          <a:p>
            <a:pPr lvl="0"/>
            <a:endParaRPr lang="en-US" sz="1400" dirty="0"/>
          </a:p>
          <a:p>
            <a:pPr lvl="0"/>
            <a:r>
              <a:rPr lang="en-US" sz="1400" b="1" dirty="0"/>
              <a:t>Landing Zone</a:t>
            </a:r>
            <a:endParaRPr lang="en-US" sz="1400" dirty="0"/>
          </a:p>
          <a:p>
            <a:pPr marL="742903" lvl="1" indent="-285750">
              <a:buFont typeface="Wingdings" pitchFamily="2" charset="2"/>
              <a:buChar char="ü"/>
            </a:pPr>
            <a:r>
              <a:rPr lang="en-US" sz="1400" dirty="0"/>
              <a:t>Area should be clear</a:t>
            </a:r>
          </a:p>
          <a:p>
            <a:pPr marL="742903" lvl="1" indent="-285750">
              <a:buFont typeface="Wingdings" pitchFamily="2" charset="2"/>
              <a:buChar char="ü"/>
            </a:pPr>
            <a:r>
              <a:rPr lang="en-US" sz="1400" dirty="0"/>
              <a:t>Area should be prepped before the lift start.  (Cribbing, Stand, Skids, Cart,  Tools, … ECT)</a:t>
            </a:r>
          </a:p>
          <a:p>
            <a:pPr lvl="0"/>
            <a:endParaRPr lang="en-US" sz="1400" dirty="0"/>
          </a:p>
          <a:p>
            <a:pPr lvl="0"/>
            <a:r>
              <a:rPr lang="en-US" sz="1400" b="1" dirty="0"/>
              <a:t>Path</a:t>
            </a:r>
            <a:endParaRPr lang="en-US" sz="1400" dirty="0"/>
          </a:p>
          <a:p>
            <a:pPr marL="742903" lvl="1" indent="-285750">
              <a:buFont typeface="Wingdings" pitchFamily="2" charset="2"/>
              <a:buChar char="ü"/>
            </a:pPr>
            <a:r>
              <a:rPr lang="en-US" sz="1400" dirty="0"/>
              <a:t>See Fall Zone</a:t>
            </a:r>
          </a:p>
          <a:p>
            <a:pPr lvl="0"/>
            <a:endParaRPr lang="en-US" sz="1400" dirty="0"/>
          </a:p>
          <a:p>
            <a:pPr lvl="0"/>
            <a:r>
              <a:rPr lang="en-US" sz="1400" b="1" dirty="0"/>
              <a:t>Escape Path</a:t>
            </a:r>
          </a:p>
          <a:p>
            <a:pPr marL="742903" lvl="1" indent="-285750">
              <a:buFont typeface="Wingdings" pitchFamily="2" charset="2"/>
              <a:buChar char="ü"/>
            </a:pPr>
            <a:r>
              <a:rPr lang="en-US" sz="1400" dirty="0"/>
              <a:t>Each Operator should have an exit path out of the Restricted Zone.</a:t>
            </a:r>
          </a:p>
          <a:p>
            <a:pPr marL="742903" lvl="1" indent="-285750">
              <a:buFont typeface="Wingdings" pitchFamily="2" charset="2"/>
              <a:buChar char="ü"/>
            </a:pPr>
            <a:r>
              <a:rPr lang="en-US" sz="1400" dirty="0"/>
              <a:t>This path should be clear or hazards</a:t>
            </a:r>
          </a:p>
        </p:txBody>
      </p:sp>
      <p:sp>
        <p:nvSpPr>
          <p:cNvPr id="27" name="Rectangle 26"/>
          <p:cNvSpPr/>
          <p:nvPr/>
        </p:nvSpPr>
        <p:spPr>
          <a:xfrm>
            <a:off x="0" y="609600"/>
            <a:ext cx="9144000" cy="457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Planning the Lift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52400" y="1066800"/>
            <a:ext cx="457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Define Working Area</a:t>
            </a:r>
          </a:p>
        </p:txBody>
      </p:sp>
    </p:spTree>
    <p:extLst>
      <p:ext uri="{BB962C8B-B14F-4D97-AF65-F5344CB8AC3E}">
        <p14:creationId xmlns:p14="http://schemas.microsoft.com/office/powerpoint/2010/main" val="86487205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4800" y="1140331"/>
            <a:ext cx="3086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Standard vs. Critical Lifts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19200" y="1602192"/>
            <a:ext cx="3276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Standard Lift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600200" y="2060881"/>
            <a:ext cx="7162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A standard lift is one that: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Has previously been done under the supervision of a lift supervisor,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Has a defined process, and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Does not meet any of the criteria of a critical lift.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19200" y="3427511"/>
            <a:ext cx="3276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Critical Lift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600200" y="3766065"/>
            <a:ext cx="71628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A critical lift is one that: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Has an additional risk to Safety or production, including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2 Cranes or more lifting on load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Lifting of personnel (not allowed in Yaskawa Facilities)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Any lift where the gross load exceeds 80% of the crane capacity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Any lift where the gross load exceeds 80% of the working load limit (WLL)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Any lift deemed to be unique, difficult, hazardous, results in restricted space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Any lift of irreplaceable items or is critical to production or scheduling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Any lift where critical lift process is deemed necessary by management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09600"/>
            <a:ext cx="9144000" cy="457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Planning the Lift</a:t>
            </a:r>
          </a:p>
        </p:txBody>
      </p:sp>
    </p:spTree>
    <p:extLst>
      <p:ext uri="{BB962C8B-B14F-4D97-AF65-F5344CB8AC3E}">
        <p14:creationId xmlns:p14="http://schemas.microsoft.com/office/powerpoint/2010/main" val="422767527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4800" y="1140331"/>
            <a:ext cx="3086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Critical Lift Process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38200" y="1854875"/>
            <a:ext cx="7162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If you identify a lift that meets any of the critical lift requirements, or where you believe the lift has an additional risk to safety or production:</a:t>
            </a:r>
            <a:br>
              <a:rPr lang="en-US" sz="1600" dirty="0"/>
            </a:br>
            <a:endParaRPr lang="en-US" sz="1600" dirty="0"/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Notify Supervisor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Supervisor notifies Lift Supervisor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Lift Supervisor reviews the lift and completes Critical Lift Plan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09600"/>
            <a:ext cx="9144000" cy="457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Planning the Lift</a:t>
            </a:r>
          </a:p>
        </p:txBody>
      </p:sp>
    </p:spTree>
    <p:extLst>
      <p:ext uri="{BB962C8B-B14F-4D97-AF65-F5344CB8AC3E}">
        <p14:creationId xmlns:p14="http://schemas.microsoft.com/office/powerpoint/2010/main" val="235784188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609600"/>
            <a:ext cx="9144000" cy="4572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Crane Operation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810000" y="1295400"/>
            <a:ext cx="5029200" cy="3831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Before operating the crane, you have:</a:t>
            </a:r>
          </a:p>
          <a:p>
            <a:pPr>
              <a:spcAft>
                <a:spcPts val="600"/>
              </a:spcAft>
            </a:pPr>
            <a:endParaRPr lang="en-US" sz="1600" dirty="0"/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Inspected the crane, hoist, and rigging (or verified the inspections have been completed),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Determined the weight of the load, and the working load limits of all of the equipment involved in the lift,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Defined your working area,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Determined and verified communication methods,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Donned all required PPE, and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Determined if this is a standard or critical lift.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If critical lift, the lift supervisor has completed the critical lift plan and reviewed the plan with all associates involved in the lift.</a:t>
            </a:r>
          </a:p>
        </p:txBody>
      </p:sp>
      <p:pic>
        <p:nvPicPr>
          <p:cNvPr id="7170" name="Picture 2" descr="Image result for crane inspecti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021" y="1524000"/>
            <a:ext cx="2580311" cy="31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905814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609600"/>
            <a:ext cx="9144000" cy="4572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Crane Operation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581400" y="1371600"/>
            <a:ext cx="5410200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n-US" sz="1400" dirty="0"/>
              <a:t>Secure rigging to the load.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n-US" sz="1400" dirty="0"/>
              <a:t>Attach tag line if necessary.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n-US" sz="1400" dirty="0"/>
              <a:t>Verify all associates not involved with the lift are outside of the restricted zone.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n-US" sz="1400" dirty="0"/>
              <a:t>Verify all associates involved with the lift are:</a:t>
            </a:r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Clear of the fall zone</a:t>
            </a:r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Have unobstructed access to safe area outside of the restricted area</a:t>
            </a:r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Have unobstructed access to crane/hoist disconnect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n-US" sz="1400" dirty="0"/>
              <a:t>Slowly lift the load to take up any slack in the rigging.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n-US" sz="1400" dirty="0"/>
              <a:t>Slowly lift the load about 2-4 inches to ensure load is properly balanced, stable, and secured.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n-US" sz="1400" dirty="0"/>
              <a:t>Slowly and evenly lift load to lowest height necessary to clear obstructions.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n-US" sz="1400" dirty="0"/>
              <a:t>Slowly and evenly move the load.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n-US" sz="1400" dirty="0"/>
              <a:t>When over landing zone, allow load to stop any swinging.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n-US" sz="1400" dirty="0"/>
              <a:t>Slowly and evenly lower the load.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47800"/>
            <a:ext cx="3125391" cy="2415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7726530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609600"/>
            <a:ext cx="9144000" cy="457200"/>
          </a:xfrm>
          <a:prstGeom prst="rect">
            <a:avLst/>
          </a:prstGeom>
          <a:solidFill>
            <a:srgbClr val="6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Accident Response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2788" y="1434353"/>
            <a:ext cx="4191000" cy="4191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6200" y="1447800"/>
            <a:ext cx="46990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Before Accident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Have an escape route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Although you have taken all precautions, expect something to fail</a:t>
            </a:r>
          </a:p>
          <a:p>
            <a:endParaRPr lang="en-US" dirty="0"/>
          </a:p>
          <a:p>
            <a:r>
              <a:rPr lang="en-US" b="1" dirty="0"/>
              <a:t>During Accident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Get out of the way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400" dirty="0"/>
              <a:t>No product, no matter how expensive, is worth the risk of serious injury or death</a:t>
            </a:r>
          </a:p>
          <a:p>
            <a:endParaRPr lang="en-US" dirty="0"/>
          </a:p>
          <a:p>
            <a:r>
              <a:rPr lang="en-US" b="1" dirty="0"/>
              <a:t>After Accident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Secure the scene.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400" dirty="0"/>
              <a:t>Take actions to prevent any further damage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400" dirty="0"/>
              <a:t>Notify supervisor to initiate investigation</a:t>
            </a:r>
          </a:p>
        </p:txBody>
      </p:sp>
    </p:spTree>
    <p:extLst>
      <p:ext uri="{BB962C8B-B14F-4D97-AF65-F5344CB8AC3E}">
        <p14:creationId xmlns:p14="http://schemas.microsoft.com/office/powerpoint/2010/main" val="365131030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609600"/>
            <a:ext cx="9144000" cy="457200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Review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62000" y="1524000"/>
            <a:ext cx="7086600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600" dirty="0"/>
              <a:t>When operating an overhead industrial crane, remember these key points: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Understand the type of crane, rigging, and controls you will be using,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Always perform inspections of the crane, the rigging, and the work area,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Know the load capacity of the crane, hoist, and rigging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Do Not overload the equipment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Use safe procedures when lifting, moving, and setting down loads,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Always wear required personal protective equipment.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19200" y="4191000"/>
            <a:ext cx="7696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You now must pass a quiz to test your understanding. </a:t>
            </a:r>
          </a:p>
          <a:p>
            <a:endParaRPr lang="en-US" dirty="0"/>
          </a:p>
          <a:p>
            <a:r>
              <a:rPr lang="en-US" dirty="0"/>
              <a:t>You must pass this quiz with 100% accuracy before proceeding to the hands-on training.</a:t>
            </a:r>
          </a:p>
        </p:txBody>
      </p:sp>
    </p:spTree>
    <p:extLst>
      <p:ext uri="{BB962C8B-B14F-4D97-AF65-F5344CB8AC3E}">
        <p14:creationId xmlns:p14="http://schemas.microsoft.com/office/powerpoint/2010/main" val="36700235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168153" y="1828800"/>
            <a:ext cx="36576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1600" dirty="0"/>
              <a:t>Cranes have moving parts, and the moving of the load makes it possible to be caught between the load and another object.</a:t>
            </a:r>
          </a:p>
          <a:p>
            <a:pPr>
              <a:spcAft>
                <a:spcPts val="1200"/>
              </a:spcAft>
            </a:pPr>
            <a:endParaRPr lang="en-US" sz="1600" dirty="0"/>
          </a:p>
          <a:p>
            <a:pPr>
              <a:spcAft>
                <a:spcPts val="1200"/>
              </a:spcAft>
            </a:pPr>
            <a:r>
              <a:rPr lang="en-US" sz="1600" dirty="0"/>
              <a:t>Remedy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Plan the route the load will travel.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Never place yourself between the load and a hard surface.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Plan an escape route in case something does go wrong.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sz="1600" dirty="0"/>
          </a:p>
        </p:txBody>
      </p:sp>
      <p:sp>
        <p:nvSpPr>
          <p:cNvPr id="6" name="TextBox 5"/>
          <p:cNvSpPr txBox="1"/>
          <p:nvPr/>
        </p:nvSpPr>
        <p:spPr>
          <a:xfrm>
            <a:off x="404812" y="1295400"/>
            <a:ext cx="30241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Caught In / Caught Between</a:t>
            </a:r>
          </a:p>
          <a:p>
            <a:pPr algn="ctr"/>
            <a:r>
              <a:rPr lang="en-US" sz="1400" dirty="0"/>
              <a:t>(5% of crane related fatalities)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09600"/>
            <a:ext cx="9144000" cy="457200"/>
          </a:xfrm>
          <a:prstGeom prst="rect">
            <a:avLst/>
          </a:prstGeom>
          <a:solidFill>
            <a:srgbClr val="6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Frequent Causes of Crane Injuries and Property Damage</a:t>
            </a:r>
          </a:p>
        </p:txBody>
      </p:sp>
      <p:pic>
        <p:nvPicPr>
          <p:cNvPr id="4098" name="Picture 2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0175"/>
            <a:ext cx="4784079" cy="269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79749738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609600"/>
            <a:ext cx="9144000" cy="45720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Hands-On Training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38200" y="1371600"/>
            <a:ext cx="6705600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During your hands-on training, your instructor will show you:</a:t>
            </a:r>
          </a:p>
          <a:p>
            <a:endParaRPr lang="en-US" sz="1600" dirty="0"/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How to inspect the crane, hoist, and rigging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How to determine the restricted zone, fall zone, and landing zone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How to properly remove power to the crane/hoist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How to properly select the rigging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How to properly attach the rigging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How to properly attach the rigging to the load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How to properly lift, travel with, and lower the load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4572000"/>
            <a:ext cx="6629400" cy="138499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/>
              <a:t>Then, you will perform all of the steps shown above. Repeat your practice as many times as you need to fully understand each step. </a:t>
            </a:r>
          </a:p>
          <a:p>
            <a:endParaRPr lang="en-US" sz="1400" dirty="0"/>
          </a:p>
          <a:p>
            <a:r>
              <a:rPr lang="en-US" sz="1400" dirty="0"/>
              <a:t>When you are confident you have the skill necessary to safely operate a crane, tell your trainer that you are ready for the hands-on test. You must pass the test with 100% accuracy to become a qualified crane operator.</a:t>
            </a:r>
          </a:p>
        </p:txBody>
      </p:sp>
    </p:spTree>
    <p:extLst>
      <p:ext uri="{BB962C8B-B14F-4D97-AF65-F5344CB8AC3E}">
        <p14:creationId xmlns:p14="http://schemas.microsoft.com/office/powerpoint/2010/main" val="2321358209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609600"/>
            <a:ext cx="9144000" cy="457200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Hands-on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676400"/>
            <a:ext cx="41148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UcPeriod"/>
            </a:pPr>
            <a:r>
              <a:rPr lang="en-US" sz="1400" dirty="0"/>
              <a:t>Component Identification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400" dirty="0"/>
              <a:t>You will be asked to identify the main parts of the crane and hoist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400" dirty="0"/>
              <a:t>You will be asked to identify various rigging components</a:t>
            </a:r>
          </a:p>
          <a:p>
            <a:pPr marL="342900" indent="-342900">
              <a:buFont typeface="+mj-lt"/>
              <a:buAutoNum type="alphaUcPeriod"/>
            </a:pPr>
            <a:r>
              <a:rPr lang="en-US" sz="1400" dirty="0"/>
              <a:t>Pre-Operational Inspection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400" dirty="0"/>
              <a:t>You will be asked to perform the daily crane inspection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400" dirty="0"/>
              <a:t>You will be asked to identify what to look for while performing the inspection</a:t>
            </a:r>
          </a:p>
          <a:p>
            <a:pPr marL="342900" indent="-342900">
              <a:buFont typeface="+mj-lt"/>
              <a:buAutoNum type="alphaUcPeriod"/>
            </a:pPr>
            <a:r>
              <a:rPr lang="en-US" sz="1400" dirty="0"/>
              <a:t>Lift Preparation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400" dirty="0"/>
              <a:t>You will determine the fall zone and restricted zone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400" dirty="0"/>
              <a:t>You will be asked to describe your lift plan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400" dirty="0"/>
              <a:t>You will be asked how you will communicate during the lift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04800" y="1143000"/>
            <a:ext cx="762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following skill checks will be evaluated during the hands-on test: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76800" y="1676400"/>
            <a:ext cx="411480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lphaUcPeriod" startAt="4"/>
            </a:pPr>
            <a:r>
              <a:rPr lang="en-US" sz="1400" dirty="0"/>
              <a:t>Task 1 – Perform the lift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400" dirty="0"/>
              <a:t>Select the proper rigging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400" dirty="0"/>
              <a:t>Properly attach the load keeping center of gravity directly beneath the lifting hook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400" dirty="0"/>
              <a:t>Lift the load to a safe height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400" dirty="0"/>
              <a:t>Move the load to the landing zone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400" dirty="0"/>
              <a:t>Lower the load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400" dirty="0"/>
              <a:t>Secure the equipment</a:t>
            </a:r>
          </a:p>
          <a:p>
            <a:pPr marL="342900" indent="-342900">
              <a:buFont typeface="+mj-lt"/>
              <a:buAutoNum type="alphaUcPeriod" startAt="4"/>
            </a:pPr>
            <a:r>
              <a:rPr lang="en-US" sz="1400" dirty="0"/>
              <a:t>Task 2 - Communication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400" dirty="0"/>
              <a:t>You will be teamed up with at least one other person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400" dirty="0"/>
              <a:t>You will determine your communication method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400" dirty="0"/>
              <a:t>You will be giving and receiving hand signals. You must respond correctly to the signal</a:t>
            </a:r>
          </a:p>
          <a:p>
            <a:pPr marL="342900" indent="-342900">
              <a:buFont typeface="+mj-lt"/>
              <a:buAutoNum type="alphaUcPeriod" startAt="4"/>
            </a:pPr>
            <a:r>
              <a:rPr lang="en-US" sz="1400" dirty="0"/>
              <a:t>Task 3 – Emergency Action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400" dirty="0"/>
              <a:t>During the lift, your trainer will describe a scenario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400" dirty="0"/>
              <a:t>Take the correct emergency action based on the scenario</a:t>
            </a:r>
          </a:p>
          <a:p>
            <a:r>
              <a:rPr lang="en-US" sz="1400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6943993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168153" y="1828800"/>
            <a:ext cx="3657600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1600" dirty="0"/>
              <a:t>Although improper training was not included as the primary factor in the study, it was a contributing factor in each incident.</a:t>
            </a:r>
          </a:p>
          <a:p>
            <a:pPr>
              <a:spcAft>
                <a:spcPts val="1200"/>
              </a:spcAft>
            </a:pPr>
            <a:endParaRPr lang="en-US" sz="1600" dirty="0"/>
          </a:p>
          <a:p>
            <a:pPr>
              <a:spcAft>
                <a:spcPts val="1200"/>
              </a:spcAft>
            </a:pPr>
            <a:r>
              <a:rPr lang="en-US" sz="1600" dirty="0"/>
              <a:t>Remedy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Do not operate any equipment with which you have not been trained and with which you feel competent.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Do not allow untrained/unqualified personnel near the restricted zone.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Believe things can fail. Review your training materials frequently and avoid complacency.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04812" y="1295400"/>
            <a:ext cx="30241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Improper Training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09600"/>
            <a:ext cx="9144000" cy="457200"/>
          </a:xfrm>
          <a:prstGeom prst="rect">
            <a:avLst/>
          </a:prstGeom>
          <a:solidFill>
            <a:srgbClr val="6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Frequent Causes of Crane Injuries and Property Damage</a:t>
            </a:r>
          </a:p>
        </p:txBody>
      </p:sp>
      <p:pic>
        <p:nvPicPr>
          <p:cNvPr id="5122" name="Picture 2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8" y="1828800"/>
            <a:ext cx="4848896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26834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609600"/>
            <a:ext cx="9144000" cy="457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Daily Inspection</a:t>
            </a: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66801"/>
            <a:ext cx="4094053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343400" y="1371600"/>
            <a:ext cx="4572000" cy="38625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400" dirty="0"/>
              <a:t>Before operating a crane,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Verify the crane, hoist, or rigging has not been locked out or tagged out.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Verify the crane has been inspected earlier that day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If the crane was not inspected, notify your supervisor. DO NOT USE THE CRANE.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Check to make sure that everything passed inspection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If anything failed, the crane should have been locked out. 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If anything failed and the crane has not been locked out, lock it out and notify your supervisor. DO NOT USE DEFECTIVE CRANES, HOISTS, or RIGGING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You are still responsible for your own safety. Double-check the crane, hoist, and rigging that you will use</a:t>
            </a:r>
          </a:p>
        </p:txBody>
      </p:sp>
    </p:spTree>
    <p:extLst>
      <p:ext uri="{BB962C8B-B14F-4D97-AF65-F5344CB8AC3E}">
        <p14:creationId xmlns:p14="http://schemas.microsoft.com/office/powerpoint/2010/main" val="38468440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3994</TotalTime>
  <Words>4283</Words>
  <Application>Microsoft Office PowerPoint</Application>
  <PresentationFormat>On-screen Show (4:3)</PresentationFormat>
  <Paragraphs>692</Paragraphs>
  <Slides>71</Slides>
  <Notes>71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71</vt:i4>
      </vt:variant>
    </vt:vector>
  </HeadingPairs>
  <TitlesOfParts>
    <vt:vector size="76" baseType="lpstr">
      <vt:lpstr>Arial</vt:lpstr>
      <vt:lpstr>Calibri</vt:lpstr>
      <vt:lpstr>Courier New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Symanetc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Thurwanger</dc:creator>
  <cp:lastModifiedBy>David Thurwanger</cp:lastModifiedBy>
  <cp:revision>103</cp:revision>
  <cp:lastPrinted>2026-07-14T18:37:34Z</cp:lastPrinted>
  <dcterms:created xsi:type="dcterms:W3CDTF">2017-06-07T14:39:04Z</dcterms:created>
  <dcterms:modified xsi:type="dcterms:W3CDTF">2026-07-14T19:44:53Z</dcterms:modified>
</cp:coreProperties>
</file>