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8" r:id="rId3"/>
    <p:sldId id="308" r:id="rId4"/>
    <p:sldId id="259" r:id="rId5"/>
    <p:sldId id="261" r:id="rId6"/>
    <p:sldId id="262" r:id="rId7"/>
    <p:sldId id="263" r:id="rId8"/>
    <p:sldId id="264" r:id="rId9"/>
    <p:sldId id="280" r:id="rId10"/>
    <p:sldId id="281" r:id="rId11"/>
    <p:sldId id="265" r:id="rId12"/>
    <p:sldId id="266" r:id="rId13"/>
    <p:sldId id="269" r:id="rId14"/>
    <p:sldId id="273" r:id="rId15"/>
    <p:sldId id="278" r:id="rId16"/>
    <p:sldId id="276" r:id="rId17"/>
    <p:sldId id="284" r:id="rId18"/>
    <p:sldId id="285" r:id="rId19"/>
    <p:sldId id="287" r:id="rId20"/>
    <p:sldId id="289" r:id="rId21"/>
    <p:sldId id="291" r:id="rId22"/>
    <p:sldId id="294" r:id="rId23"/>
    <p:sldId id="295" r:id="rId24"/>
    <p:sldId id="296" r:id="rId25"/>
    <p:sldId id="297" r:id="rId26"/>
    <p:sldId id="298" r:id="rId27"/>
    <p:sldId id="299" r:id="rId28"/>
    <p:sldId id="300" r:id="rId29"/>
    <p:sldId id="301" r:id="rId30"/>
    <p:sldId id="302" r:id="rId31"/>
    <p:sldId id="303" r:id="rId32"/>
    <p:sldId id="304" r:id="rId33"/>
    <p:sldId id="306" r:id="rId34"/>
    <p:sldId id="305" r:id="rId35"/>
    <p:sldId id="307" r:id="rId36"/>
    <p:sldId id="271" r:id="rId37"/>
    <p:sldId id="272"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248">
          <p15:clr>
            <a:srgbClr val="A4A3A4"/>
          </p15:clr>
        </p15:guide>
        <p15:guide id="3" orient="horz" pos="1008">
          <p15:clr>
            <a:srgbClr val="A4A3A4"/>
          </p15:clr>
        </p15:guide>
        <p15:guide id="4" pos="2880">
          <p15:clr>
            <a:srgbClr val="A4A3A4"/>
          </p15:clr>
        </p15:guide>
        <p15:guide id="5" pos="576">
          <p15:clr>
            <a:srgbClr val="A4A3A4"/>
          </p15:clr>
        </p15:guide>
        <p15:guide id="6" pos="864">
          <p15:clr>
            <a:srgbClr val="A4A3A4"/>
          </p15:clr>
        </p15:guide>
        <p15:guide id="7" pos="28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A82"/>
    <a:srgbClr val="303C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1836" y="108"/>
      </p:cViewPr>
      <p:guideLst>
        <p:guide orient="horz" pos="2160"/>
        <p:guide orient="horz" pos="1248"/>
        <p:guide orient="horz" pos="1008"/>
        <p:guide pos="2880"/>
        <p:guide pos="576"/>
        <p:guide pos="864"/>
        <p:guide pos="28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F98937-F098-44D5-A8EE-73FC796C5EE1}" type="datetimeFigureOut">
              <a:rPr lang="en-US" smtClean="0"/>
              <a:t>7/13/2026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704806-4ADE-4345-B39E-76B8EC123E4D}" type="slidenum">
              <a:rPr lang="en-US" smtClean="0"/>
              <a:t>‹#›</a:t>
            </a:fld>
            <a:endParaRPr lang="en-US"/>
          </a:p>
        </p:txBody>
      </p:sp>
    </p:spTree>
    <p:extLst>
      <p:ext uri="{BB962C8B-B14F-4D97-AF65-F5344CB8AC3E}">
        <p14:creationId xmlns:p14="http://schemas.microsoft.com/office/powerpoint/2010/main" val="2302576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58200" y="6553200"/>
            <a:ext cx="457200" cy="218317"/>
          </a:xfrm>
          <a:prstGeom prst="rect">
            <a:avLst/>
          </a:prstGeom>
        </p:spPr>
        <p:txBody>
          <a:bodyPr/>
          <a:lstStyle>
            <a:lvl1pPr>
              <a:defRPr sz="1000"/>
            </a:lvl1pPr>
          </a:lstStyle>
          <a:p>
            <a:fld id="{29E9C91C-C4E4-485D-B4EB-8946FF912443}" type="slidenum">
              <a:rPr lang="en-US" smtClean="0"/>
              <a:pPr/>
              <a:t>‹#›</a:t>
            </a:fld>
            <a:endParaRPr lang="en-US"/>
          </a:p>
        </p:txBody>
      </p:sp>
    </p:spTree>
    <p:extLst>
      <p:ext uri="{BB962C8B-B14F-4D97-AF65-F5344CB8AC3E}">
        <p14:creationId xmlns:p14="http://schemas.microsoft.com/office/powerpoint/2010/main" val="1740611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Tree>
    <p:extLst>
      <p:ext uri="{BB962C8B-B14F-4D97-AF65-F5344CB8AC3E}">
        <p14:creationId xmlns:p14="http://schemas.microsoft.com/office/powerpoint/2010/main" val="6214310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98" y="0"/>
            <a:ext cx="1911350" cy="558372"/>
          </a:xfrm>
          <a:prstGeom prst="rect">
            <a:avLst/>
          </a:prstGeom>
        </p:spPr>
      </p:pic>
      <p:sp>
        <p:nvSpPr>
          <p:cNvPr id="9" name="TextBox 8"/>
          <p:cNvSpPr txBox="1"/>
          <p:nvPr userDrawn="1"/>
        </p:nvSpPr>
        <p:spPr>
          <a:xfrm>
            <a:off x="2514600" y="94519"/>
            <a:ext cx="5486400" cy="461665"/>
          </a:xfrm>
          <a:prstGeom prst="rect">
            <a:avLst/>
          </a:prstGeom>
          <a:noFill/>
        </p:spPr>
        <p:txBody>
          <a:bodyPr wrap="square" rtlCol="0">
            <a:spAutoFit/>
          </a:bodyPr>
          <a:lstStyle/>
          <a:p>
            <a:pPr algn="ctr"/>
            <a:r>
              <a:rPr lang="en-US" sz="2400" dirty="0"/>
              <a:t>Crane &amp; Hoist Operator Training</a:t>
            </a:r>
          </a:p>
        </p:txBody>
      </p:sp>
      <p:cxnSp>
        <p:nvCxnSpPr>
          <p:cNvPr id="11" name="Straight Connector 10"/>
          <p:cNvCxnSpPr/>
          <p:nvPr userDrawn="1"/>
        </p:nvCxnSpPr>
        <p:spPr>
          <a:xfrm>
            <a:off x="1398" y="609600"/>
            <a:ext cx="9142602" cy="0"/>
          </a:xfrm>
          <a:prstGeom prst="line">
            <a:avLst/>
          </a:prstGeom>
          <a:ln w="31750" cmpd="thinThick">
            <a:solidFill>
              <a:schemeClr val="tx2"/>
            </a:solidFill>
          </a:ln>
          <a:effectLst>
            <a:outerShdw blurRad="50800" dist="50800" dir="5400000" algn="ctr" rotWithShape="0">
              <a:schemeClr val="bg1">
                <a:lumMod val="75000"/>
              </a:schemeClr>
            </a:outerShdw>
          </a:effectLst>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31459" y="6583098"/>
            <a:ext cx="2362200" cy="276999"/>
          </a:xfrm>
          <a:prstGeom prst="rect">
            <a:avLst/>
          </a:prstGeom>
          <a:noFill/>
        </p:spPr>
        <p:txBody>
          <a:bodyPr wrap="square" rtlCol="0">
            <a:spAutoFit/>
          </a:bodyPr>
          <a:lstStyle/>
          <a:p>
            <a:r>
              <a:rPr lang="en-US" sz="1200" dirty="0"/>
              <a:t>Rev. 3.0</a:t>
            </a:r>
          </a:p>
        </p:txBody>
      </p:sp>
      <p:sp>
        <p:nvSpPr>
          <p:cNvPr id="13" name="TextBox 12"/>
          <p:cNvSpPr txBox="1"/>
          <p:nvPr userDrawn="1"/>
        </p:nvSpPr>
        <p:spPr>
          <a:xfrm>
            <a:off x="3124200" y="6583098"/>
            <a:ext cx="2819400" cy="276999"/>
          </a:xfrm>
          <a:prstGeom prst="rect">
            <a:avLst/>
          </a:prstGeom>
          <a:noFill/>
        </p:spPr>
        <p:txBody>
          <a:bodyPr wrap="square" rtlCol="0">
            <a:spAutoFit/>
          </a:bodyPr>
          <a:lstStyle/>
          <a:p>
            <a:pPr algn="ctr"/>
            <a:r>
              <a:rPr lang="en-US" sz="1200" dirty="0"/>
              <a:t>SAF-T-1000</a:t>
            </a:r>
            <a:r>
              <a:rPr lang="en-US" sz="1200" baseline="0" dirty="0"/>
              <a:t> Instructor Guide</a:t>
            </a:r>
            <a:endParaRPr lang="en-US" sz="1200" dirty="0"/>
          </a:p>
        </p:txBody>
      </p:sp>
      <p:sp>
        <p:nvSpPr>
          <p:cNvPr id="14" name="Slide Number Placeholder 5"/>
          <p:cNvSpPr>
            <a:spLocks noGrp="1"/>
          </p:cNvSpPr>
          <p:nvPr>
            <p:ph type="sldNum" sz="quarter" idx="4"/>
          </p:nvPr>
        </p:nvSpPr>
        <p:spPr>
          <a:xfrm>
            <a:off x="8534400" y="6580959"/>
            <a:ext cx="457200" cy="277041"/>
          </a:xfrm>
          <a:prstGeom prst="rect">
            <a:avLst/>
          </a:prstGeom>
        </p:spPr>
        <p:txBody>
          <a:bodyPr/>
          <a:lstStyle>
            <a:lvl1pPr>
              <a:defRPr sz="1200"/>
            </a:lvl1pPr>
          </a:lstStyle>
          <a:p>
            <a:fld id="{29E9C91C-C4E4-485D-B4EB-8946FF912443}" type="slidenum">
              <a:rPr lang="en-US" smtClean="0"/>
              <a:pPr/>
              <a:t>‹#›</a:t>
            </a:fld>
            <a:endParaRPr lang="en-US"/>
          </a:p>
        </p:txBody>
      </p:sp>
    </p:spTree>
    <p:extLst>
      <p:ext uri="{BB962C8B-B14F-4D97-AF65-F5344CB8AC3E}">
        <p14:creationId xmlns:p14="http://schemas.microsoft.com/office/powerpoint/2010/main" val="3587040165"/>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mailto:EHS@Yaskawa.com"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mailto:EHS@Yaskawa.com" TargetMode="External"/><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9E9C91C-C4E4-485D-B4EB-8946FF912443}" type="slidenum">
              <a:rPr lang="en-US" smtClean="0"/>
              <a:t>1</a:t>
            </a:fld>
            <a:endParaRPr lang="en-US"/>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r="5651"/>
          <a:stretch/>
        </p:blipFill>
        <p:spPr>
          <a:xfrm>
            <a:off x="0" y="-38100"/>
            <a:ext cx="9166412" cy="6477000"/>
          </a:xfrm>
          <a:prstGeom prst="rect">
            <a:avLst/>
          </a:prstGeom>
        </p:spPr>
      </p:pic>
      <p:sp>
        <p:nvSpPr>
          <p:cNvPr id="6" name="Rectangle 5"/>
          <p:cNvSpPr/>
          <p:nvPr/>
        </p:nvSpPr>
        <p:spPr>
          <a:xfrm>
            <a:off x="735148" y="2819400"/>
            <a:ext cx="7673704" cy="2554545"/>
          </a:xfrm>
          <a:prstGeom prst="rect">
            <a:avLst/>
          </a:prstGeom>
          <a:noFill/>
        </p:spPr>
        <p:txBody>
          <a:bodyPr wrap="none" lIns="91440" tIns="45720" rIns="91440" bIns="45720">
            <a:spAutoFit/>
            <a:scene3d>
              <a:camera prst="orthographicFront"/>
              <a:lightRig rig="threePt" dir="t"/>
            </a:scene3d>
            <a:sp3d extrusionH="57150">
              <a:bevelT w="82550" h="38100" prst="coolSlant"/>
            </a:sp3d>
          </a:bodyPr>
          <a:lstStyle/>
          <a:p>
            <a:pPr algn="ctr"/>
            <a:r>
              <a:rPr lang="en-US" sz="8000" b="1" dirty="0">
                <a:ln w="900" cmpd="sng">
                  <a:solidFill>
                    <a:schemeClr val="accent1">
                      <a:satMod val="190000"/>
                      <a:alpha val="55000"/>
                    </a:schemeClr>
                  </a:solidFill>
                  <a:prstDash val="solid"/>
                </a:ln>
                <a:solidFill>
                  <a:schemeClr val="accent6">
                    <a:lumMod val="75000"/>
                  </a:schemeClr>
                </a:solidFill>
                <a:effectLst>
                  <a:innerShdw blurRad="101600" dist="76200" dir="5400000">
                    <a:schemeClr val="accent1">
                      <a:satMod val="190000"/>
                      <a:tint val="100000"/>
                      <a:alpha val="74000"/>
                    </a:schemeClr>
                  </a:innerShdw>
                </a:effectLst>
              </a:rPr>
              <a:t>Crane &amp; Hoist</a:t>
            </a:r>
          </a:p>
          <a:p>
            <a:pPr algn="ctr"/>
            <a:r>
              <a:rPr lang="en-US" sz="8000" b="1" dirty="0">
                <a:ln w="900" cmpd="sng">
                  <a:solidFill>
                    <a:schemeClr val="accent1">
                      <a:satMod val="190000"/>
                      <a:alpha val="55000"/>
                    </a:schemeClr>
                  </a:solidFill>
                  <a:prstDash val="solid"/>
                </a:ln>
                <a:solidFill>
                  <a:schemeClr val="accent6">
                    <a:lumMod val="75000"/>
                  </a:schemeClr>
                </a:solidFill>
                <a:effectLst>
                  <a:innerShdw blurRad="101600" dist="76200" dir="5400000">
                    <a:schemeClr val="accent1">
                      <a:satMod val="190000"/>
                      <a:tint val="100000"/>
                      <a:alpha val="74000"/>
                    </a:schemeClr>
                  </a:innerShdw>
                </a:effectLst>
              </a:rPr>
              <a:t>Operator Training</a:t>
            </a:r>
          </a:p>
        </p:txBody>
      </p:sp>
    </p:spTree>
    <p:extLst>
      <p:ext uri="{BB962C8B-B14F-4D97-AF65-F5344CB8AC3E}">
        <p14:creationId xmlns:p14="http://schemas.microsoft.com/office/powerpoint/2010/main" val="3502388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47" y="1018674"/>
            <a:ext cx="3810000" cy="25627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1050050"/>
            <a:ext cx="3557272" cy="253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76200" y="3875544"/>
            <a:ext cx="3276600" cy="2677656"/>
          </a:xfrm>
          <a:prstGeom prst="rect">
            <a:avLst/>
          </a:prstGeom>
          <a:noFill/>
        </p:spPr>
        <p:txBody>
          <a:bodyPr wrap="square" rtlCol="0">
            <a:spAutoFit/>
          </a:bodyPr>
          <a:lstStyle/>
          <a:p>
            <a:r>
              <a:rPr lang="en-US" sz="1200" dirty="0"/>
              <a:t>Discuss why we use cranes.</a:t>
            </a:r>
          </a:p>
          <a:p>
            <a:endParaRPr lang="en-US" sz="1200" dirty="0"/>
          </a:p>
          <a:p>
            <a:r>
              <a:rPr lang="en-US" sz="1200" dirty="0"/>
              <a:t>It is important for associates to understand that we sometimes need a crane even when parts weigh less than 40 lbs.</a:t>
            </a:r>
          </a:p>
          <a:p>
            <a:endParaRPr lang="en-US" sz="1200" dirty="0"/>
          </a:p>
          <a:p>
            <a:r>
              <a:rPr lang="en-US" sz="1200" dirty="0"/>
              <a:t>Ask students why we might use a crane when an object is less than the human lifting limits. Examples are:</a:t>
            </a:r>
          </a:p>
          <a:p>
            <a:pPr marL="285750" indent="-285750">
              <a:buFont typeface="Arial" panose="020B0604020202020204" pitchFamily="34" charset="0"/>
              <a:buChar char="•"/>
            </a:pPr>
            <a:r>
              <a:rPr lang="en-US" sz="1200" dirty="0"/>
              <a:t>Outside of the power zone</a:t>
            </a:r>
          </a:p>
          <a:p>
            <a:pPr marL="285750" indent="-285750">
              <a:buFont typeface="Arial" panose="020B0604020202020204" pitchFamily="34" charset="0"/>
              <a:buChar char="•"/>
            </a:pPr>
            <a:r>
              <a:rPr lang="en-US" sz="1200" dirty="0"/>
              <a:t>Awkward to carry part</a:t>
            </a:r>
          </a:p>
          <a:p>
            <a:pPr marL="285750" indent="-285750">
              <a:buFont typeface="Arial" panose="020B0604020202020204" pitchFamily="34" charset="0"/>
              <a:buChar char="•"/>
            </a:pPr>
            <a:r>
              <a:rPr lang="en-US" sz="1200" dirty="0"/>
              <a:t>Unbalanced load</a:t>
            </a:r>
          </a:p>
          <a:p>
            <a:pPr marL="285750" indent="-285750">
              <a:buFont typeface="Arial" panose="020B0604020202020204" pitchFamily="34" charset="0"/>
              <a:buChar char="•"/>
            </a:pPr>
            <a:r>
              <a:rPr lang="en-US" sz="1200" dirty="0"/>
              <a:t>Frequent lifting (no one wants to lift 40 </a:t>
            </a:r>
            <a:r>
              <a:rPr lang="en-US" sz="1200" dirty="0" err="1"/>
              <a:t>lbs</a:t>
            </a:r>
            <a:r>
              <a:rPr lang="en-US" sz="1200" dirty="0"/>
              <a:t> 300 times in a day)</a:t>
            </a:r>
          </a:p>
        </p:txBody>
      </p:sp>
      <p:sp>
        <p:nvSpPr>
          <p:cNvPr id="3" name="TextBox 2"/>
          <p:cNvSpPr txBox="1"/>
          <p:nvPr/>
        </p:nvSpPr>
        <p:spPr>
          <a:xfrm>
            <a:off x="76200" y="3502223"/>
            <a:ext cx="2895600" cy="307777"/>
          </a:xfrm>
          <a:prstGeom prst="rect">
            <a:avLst/>
          </a:prstGeom>
          <a:noFill/>
        </p:spPr>
        <p:txBody>
          <a:bodyPr wrap="square" rtlCol="0">
            <a:spAutoFit/>
          </a:bodyPr>
          <a:lstStyle/>
          <a:p>
            <a:r>
              <a:rPr lang="en-US" sz="1400" dirty="0"/>
              <a:t>Slide 9</a:t>
            </a:r>
          </a:p>
        </p:txBody>
      </p:sp>
      <p:sp>
        <p:nvSpPr>
          <p:cNvPr id="6" name="TextBox 5"/>
          <p:cNvSpPr txBox="1"/>
          <p:nvPr/>
        </p:nvSpPr>
        <p:spPr>
          <a:xfrm>
            <a:off x="5562600" y="3733800"/>
            <a:ext cx="3276600" cy="2123658"/>
          </a:xfrm>
          <a:prstGeom prst="rect">
            <a:avLst/>
          </a:prstGeom>
          <a:noFill/>
        </p:spPr>
        <p:txBody>
          <a:bodyPr wrap="square" rtlCol="0">
            <a:spAutoFit/>
          </a:bodyPr>
          <a:lstStyle/>
          <a:p>
            <a:r>
              <a:rPr lang="en-US" sz="1200" dirty="0"/>
              <a:t>Review the types of cranes.</a:t>
            </a:r>
          </a:p>
          <a:p>
            <a:endParaRPr lang="en-US" sz="1200" dirty="0"/>
          </a:p>
          <a:p>
            <a:r>
              <a:rPr lang="en-US" sz="1200" dirty="0"/>
              <a:t>Emphasize that this presentation is general education on cranes, hoists, and rigging. They will receive hands-on training to become skilled at operating the specific types of cranes they will operate.</a:t>
            </a:r>
          </a:p>
          <a:p>
            <a:endParaRPr lang="en-US" sz="1200" dirty="0"/>
          </a:p>
          <a:p>
            <a:r>
              <a:rPr lang="en-US" sz="1200" dirty="0"/>
              <a:t>Each type of crane requires its own qualification. The trainer or supervisor will fill out a Qualification Card. (more on this later)</a:t>
            </a:r>
          </a:p>
        </p:txBody>
      </p:sp>
      <p:sp>
        <p:nvSpPr>
          <p:cNvPr id="7" name="TextBox 6"/>
          <p:cNvSpPr txBox="1"/>
          <p:nvPr/>
        </p:nvSpPr>
        <p:spPr>
          <a:xfrm>
            <a:off x="5715000" y="3276600"/>
            <a:ext cx="2895600" cy="307777"/>
          </a:xfrm>
          <a:prstGeom prst="rect">
            <a:avLst/>
          </a:prstGeom>
          <a:noFill/>
        </p:spPr>
        <p:txBody>
          <a:bodyPr wrap="square" rtlCol="0">
            <a:spAutoFit/>
          </a:bodyPr>
          <a:lstStyle/>
          <a:p>
            <a:r>
              <a:rPr lang="en-US" sz="1400" dirty="0"/>
              <a:t>Slide 10</a:t>
            </a:r>
          </a:p>
        </p:txBody>
      </p:sp>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01353" y="3808026"/>
            <a:ext cx="1447800" cy="2529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2506214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1295400"/>
            <a:ext cx="6553200" cy="2246769"/>
          </a:xfrm>
          <a:prstGeom prst="rect">
            <a:avLst/>
          </a:prstGeom>
          <a:noFill/>
        </p:spPr>
        <p:txBody>
          <a:bodyPr wrap="square" rtlCol="0">
            <a:spAutoFit/>
          </a:bodyPr>
          <a:lstStyle/>
          <a:p>
            <a:r>
              <a:rPr lang="en-US" sz="1400" dirty="0"/>
              <a:t>At the completion of the video, ask the students to complete the questions on the following slides.</a:t>
            </a:r>
          </a:p>
          <a:p>
            <a:endParaRPr lang="en-US" sz="1400" dirty="0"/>
          </a:p>
          <a:p>
            <a:r>
              <a:rPr lang="en-US" sz="1400" dirty="0"/>
              <a:t>You can do this one at a time or have them complete all of the questions then review the answers with them.</a:t>
            </a:r>
          </a:p>
          <a:p>
            <a:endParaRPr lang="en-US" sz="1400" dirty="0"/>
          </a:p>
          <a:p>
            <a:r>
              <a:rPr lang="en-US" sz="1400" dirty="0"/>
              <a:t>You may do this as a group activity, if you want. Just make sure they have and understand the correct answers before proceeding.</a:t>
            </a:r>
          </a:p>
          <a:p>
            <a:endParaRPr lang="en-US" sz="1400" dirty="0"/>
          </a:p>
          <a:p>
            <a:r>
              <a:rPr lang="en-US" sz="1400" dirty="0"/>
              <a:t>The following slides include the questions and answers.</a:t>
            </a:r>
          </a:p>
        </p:txBody>
      </p:sp>
      <p:sp>
        <p:nvSpPr>
          <p:cNvPr id="3" name="Rectangle 2"/>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603441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0" y="1004500"/>
            <a:ext cx="5105400" cy="276999"/>
          </a:xfrm>
          <a:prstGeom prst="rect">
            <a:avLst/>
          </a:prstGeom>
          <a:noFill/>
        </p:spPr>
        <p:txBody>
          <a:bodyPr wrap="square" rtlCol="0">
            <a:spAutoFit/>
          </a:bodyPr>
          <a:lstStyle/>
          <a:p>
            <a:r>
              <a:rPr lang="en-US" sz="1200" dirty="0"/>
              <a:t>What are the three things that must be verified before operating a crane?</a:t>
            </a:r>
          </a:p>
        </p:txBody>
      </p:sp>
      <p:sp>
        <p:nvSpPr>
          <p:cNvPr id="3" name="TextBox 2"/>
          <p:cNvSpPr txBox="1"/>
          <p:nvPr/>
        </p:nvSpPr>
        <p:spPr>
          <a:xfrm>
            <a:off x="2362200" y="1307225"/>
            <a:ext cx="4876800" cy="1569660"/>
          </a:xfrm>
          <a:prstGeom prst="rect">
            <a:avLst/>
          </a:prstGeom>
          <a:noFill/>
        </p:spPr>
        <p:txBody>
          <a:bodyPr wrap="square" rtlCol="0">
            <a:spAutoFit/>
          </a:bodyPr>
          <a:lstStyle/>
          <a:p>
            <a:pPr marL="342900" indent="-342900">
              <a:buFont typeface="+mj-lt"/>
              <a:buAutoNum type="arabicPeriod"/>
            </a:pPr>
            <a:r>
              <a:rPr lang="en-US" sz="1200" dirty="0"/>
              <a:t>_</a:t>
            </a:r>
            <a:r>
              <a:rPr lang="en-US" sz="1200" u="sng" dirty="0"/>
              <a:t>Crane and rigging must have been inspected</a:t>
            </a:r>
            <a:r>
              <a:rPr lang="en-US" sz="1200" dirty="0"/>
              <a:t>____________________</a:t>
            </a:r>
            <a:br>
              <a:rPr lang="en-US" sz="1200" dirty="0"/>
            </a:br>
            <a:br>
              <a:rPr lang="en-US" sz="1200" dirty="0"/>
            </a:br>
            <a:endParaRPr lang="en-US" sz="1200" dirty="0"/>
          </a:p>
          <a:p>
            <a:pPr marL="342900" indent="-342900">
              <a:buFont typeface="+mj-lt"/>
              <a:buAutoNum type="arabicPeriod"/>
            </a:pPr>
            <a:r>
              <a:rPr lang="en-US" sz="1200" dirty="0"/>
              <a:t>_</a:t>
            </a:r>
            <a:r>
              <a:rPr lang="en-US" sz="1200" u="sng" dirty="0"/>
              <a:t>The crane and rigging must have enough capacity to lift the load</a:t>
            </a:r>
            <a:r>
              <a:rPr lang="en-US" sz="1200" dirty="0"/>
              <a:t>___</a:t>
            </a:r>
            <a:br>
              <a:rPr lang="en-US" sz="1200" dirty="0"/>
            </a:br>
            <a:br>
              <a:rPr lang="en-US" sz="1200" dirty="0"/>
            </a:br>
            <a:endParaRPr lang="en-US" sz="1200" dirty="0"/>
          </a:p>
          <a:p>
            <a:pPr marL="342900" indent="-342900">
              <a:buFont typeface="+mj-lt"/>
              <a:buAutoNum type="arabicPeriod"/>
            </a:pPr>
            <a:r>
              <a:rPr lang="en-US" sz="1200" dirty="0"/>
              <a:t>__</a:t>
            </a:r>
            <a:r>
              <a:rPr lang="en-US" sz="1200" u="sng" dirty="0"/>
              <a:t>The load and rigging must be stable</a:t>
            </a:r>
            <a:r>
              <a:rPr lang="en-US" sz="1200" dirty="0"/>
              <a:t>__________________________</a:t>
            </a:r>
            <a:br>
              <a:rPr lang="en-US" sz="1200" dirty="0"/>
            </a:br>
            <a:endParaRPr lang="en-US" sz="1200" dirty="0"/>
          </a:p>
        </p:txBody>
      </p:sp>
      <p:sp>
        <p:nvSpPr>
          <p:cNvPr id="4" name="TextBox 3"/>
          <p:cNvSpPr txBox="1"/>
          <p:nvPr/>
        </p:nvSpPr>
        <p:spPr>
          <a:xfrm>
            <a:off x="1981200" y="2926139"/>
            <a:ext cx="5105400" cy="276999"/>
          </a:xfrm>
          <a:prstGeom prst="rect">
            <a:avLst/>
          </a:prstGeom>
          <a:noFill/>
        </p:spPr>
        <p:txBody>
          <a:bodyPr wrap="square" rtlCol="0">
            <a:spAutoFit/>
          </a:bodyPr>
          <a:lstStyle/>
          <a:p>
            <a:r>
              <a:rPr lang="en-US" sz="1200" dirty="0"/>
              <a:t>What is the most important factor when lifting? </a:t>
            </a:r>
          </a:p>
        </p:txBody>
      </p:sp>
      <p:sp>
        <p:nvSpPr>
          <p:cNvPr id="5" name="TextBox 4"/>
          <p:cNvSpPr txBox="1"/>
          <p:nvPr/>
        </p:nvSpPr>
        <p:spPr>
          <a:xfrm>
            <a:off x="2362200" y="3568005"/>
            <a:ext cx="4495800" cy="1384995"/>
          </a:xfrm>
          <a:prstGeom prst="rect">
            <a:avLst/>
          </a:prstGeom>
          <a:noFill/>
        </p:spPr>
        <p:txBody>
          <a:bodyPr wrap="square" rtlCol="0">
            <a:spAutoFit/>
          </a:bodyPr>
          <a:lstStyle/>
          <a:p>
            <a:r>
              <a:rPr lang="en-US" sz="1200" u="sng" dirty="0"/>
              <a:t>To make sure you don’t lift more than the crane and rigging can </a:t>
            </a:r>
            <a:br>
              <a:rPr lang="en-US" sz="1200" u="sng" dirty="0"/>
            </a:br>
            <a:br>
              <a:rPr lang="en-US" sz="1200" u="sng" dirty="0"/>
            </a:br>
            <a:r>
              <a:rPr lang="en-US" sz="1200" u="sng" dirty="0"/>
              <a:t>handle</a:t>
            </a:r>
            <a:r>
              <a:rPr lang="en-US" sz="1200" dirty="0"/>
              <a:t>_________________________________________________</a:t>
            </a:r>
            <a:br>
              <a:rPr lang="en-US" sz="1200" dirty="0"/>
            </a:br>
            <a:br>
              <a:rPr lang="en-US" sz="1200" dirty="0"/>
            </a:br>
            <a:br>
              <a:rPr lang="en-US" sz="1200" dirty="0"/>
            </a:br>
            <a:br>
              <a:rPr lang="en-US" sz="1200" dirty="0"/>
            </a:br>
            <a:endParaRPr lang="en-US" sz="1200" dirty="0"/>
          </a:p>
        </p:txBody>
      </p:sp>
      <p:sp>
        <p:nvSpPr>
          <p:cNvPr id="6" name="TextBox 5"/>
          <p:cNvSpPr txBox="1"/>
          <p:nvPr/>
        </p:nvSpPr>
        <p:spPr>
          <a:xfrm>
            <a:off x="1981200" y="4454884"/>
            <a:ext cx="5105400" cy="276999"/>
          </a:xfrm>
          <a:prstGeom prst="rect">
            <a:avLst/>
          </a:prstGeom>
          <a:noFill/>
        </p:spPr>
        <p:txBody>
          <a:bodyPr wrap="square" rtlCol="0">
            <a:spAutoFit/>
          </a:bodyPr>
          <a:lstStyle/>
          <a:p>
            <a:r>
              <a:rPr lang="en-US" sz="1200" dirty="0"/>
              <a:t>Before lifting any load, you should know: </a:t>
            </a:r>
          </a:p>
        </p:txBody>
      </p:sp>
      <p:sp>
        <p:nvSpPr>
          <p:cNvPr id="7" name="TextBox 6"/>
          <p:cNvSpPr txBox="1"/>
          <p:nvPr/>
        </p:nvSpPr>
        <p:spPr>
          <a:xfrm>
            <a:off x="2362200" y="4705651"/>
            <a:ext cx="5029200" cy="1754326"/>
          </a:xfrm>
          <a:prstGeom prst="rect">
            <a:avLst/>
          </a:prstGeom>
          <a:noFill/>
        </p:spPr>
        <p:txBody>
          <a:bodyPr wrap="square" rtlCol="0">
            <a:spAutoFit/>
          </a:bodyPr>
          <a:lstStyle/>
          <a:p>
            <a:pPr marL="342900" indent="-342900">
              <a:buFont typeface="+mj-lt"/>
              <a:buAutoNum type="arabicPeriod"/>
            </a:pPr>
            <a:r>
              <a:rPr lang="en-US" sz="1200" dirty="0"/>
              <a:t>__</a:t>
            </a:r>
            <a:r>
              <a:rPr lang="en-US" sz="1200" u="sng" dirty="0"/>
              <a:t>The load capacity of the crane</a:t>
            </a:r>
            <a:r>
              <a:rPr lang="en-US" sz="1200" dirty="0"/>
              <a:t>______________________________</a:t>
            </a:r>
            <a:br>
              <a:rPr lang="en-US" sz="1200" dirty="0"/>
            </a:br>
            <a:br>
              <a:rPr lang="en-US" sz="1200" dirty="0"/>
            </a:br>
            <a:endParaRPr lang="en-US" sz="1200" dirty="0"/>
          </a:p>
          <a:p>
            <a:pPr marL="342900" indent="-342900">
              <a:buFont typeface="+mj-lt"/>
              <a:buAutoNum type="arabicPeriod"/>
            </a:pPr>
            <a:r>
              <a:rPr lang="en-US" sz="1200" dirty="0"/>
              <a:t>_</a:t>
            </a:r>
            <a:r>
              <a:rPr lang="en-US" sz="1200" u="sng" dirty="0"/>
              <a:t>The load capacity of the rigging</a:t>
            </a:r>
            <a:r>
              <a:rPr lang="en-US" sz="1200" dirty="0"/>
              <a:t>______________________________</a:t>
            </a:r>
            <a:br>
              <a:rPr lang="en-US" sz="1200" dirty="0"/>
            </a:br>
            <a:br>
              <a:rPr lang="en-US" sz="1200" dirty="0"/>
            </a:br>
            <a:endParaRPr lang="en-US" sz="1200" dirty="0"/>
          </a:p>
          <a:p>
            <a:pPr marL="342900" indent="-342900">
              <a:buFont typeface="+mj-lt"/>
              <a:buAutoNum type="arabicPeriod"/>
            </a:pPr>
            <a:r>
              <a:rPr lang="en-US" sz="1200" dirty="0"/>
              <a:t>_</a:t>
            </a:r>
            <a:r>
              <a:rPr lang="en-US" sz="1200" u="sng" dirty="0"/>
              <a:t>The weight of the load</a:t>
            </a:r>
            <a:r>
              <a:rPr lang="en-US" sz="1200" dirty="0"/>
              <a:t>_____________________________________</a:t>
            </a:r>
            <a:br>
              <a:rPr lang="en-US" sz="1200" dirty="0"/>
            </a:br>
            <a:br>
              <a:rPr lang="en-US" sz="1200" dirty="0"/>
            </a:br>
            <a:endParaRPr lang="en-US" sz="1200" dirty="0"/>
          </a:p>
        </p:txBody>
      </p:sp>
      <p:sp>
        <p:nvSpPr>
          <p:cNvPr id="8" name="Rectangle 7"/>
          <p:cNvSpPr/>
          <p:nvPr/>
        </p:nvSpPr>
        <p:spPr>
          <a:xfrm>
            <a:off x="152400" y="1517076"/>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12</a:t>
            </a:r>
          </a:p>
        </p:txBody>
      </p:sp>
      <p:sp>
        <p:nvSpPr>
          <p:cNvPr id="9" name="Rectangle 8"/>
          <p:cNvSpPr/>
          <p:nvPr/>
        </p:nvSpPr>
        <p:spPr>
          <a:xfrm>
            <a:off x="138953" y="3263205"/>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13</a:t>
            </a:r>
          </a:p>
        </p:txBody>
      </p:sp>
      <p:sp>
        <p:nvSpPr>
          <p:cNvPr id="10" name="Rectangle 9"/>
          <p:cNvSpPr/>
          <p:nvPr/>
        </p:nvSpPr>
        <p:spPr>
          <a:xfrm>
            <a:off x="165847" y="4454884"/>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14</a:t>
            </a:r>
          </a:p>
        </p:txBody>
      </p:sp>
      <p:cxnSp>
        <p:nvCxnSpPr>
          <p:cNvPr id="12" name="Straight Connector 11"/>
          <p:cNvCxnSpPr/>
          <p:nvPr/>
        </p:nvCxnSpPr>
        <p:spPr>
          <a:xfrm>
            <a:off x="0" y="2812476"/>
            <a:ext cx="89916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0" y="4260502"/>
            <a:ext cx="8991600"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1292969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1640682" y="3837801"/>
            <a:ext cx="6360318" cy="1535685"/>
            <a:chOff x="513571" y="3124200"/>
            <a:chExt cx="6360318" cy="1535685"/>
          </a:xfrm>
        </p:grpSpPr>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483" y="3124200"/>
              <a:ext cx="1962929" cy="1531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3571" y="3128683"/>
              <a:ext cx="2010912" cy="1531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57700" y="3128683"/>
              <a:ext cx="2416189" cy="1531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extBox 1"/>
          <p:cNvSpPr txBox="1"/>
          <p:nvPr/>
        </p:nvSpPr>
        <p:spPr>
          <a:xfrm>
            <a:off x="1409700" y="1138535"/>
            <a:ext cx="3848100" cy="276999"/>
          </a:xfrm>
          <a:prstGeom prst="rect">
            <a:avLst/>
          </a:prstGeom>
          <a:noFill/>
        </p:spPr>
        <p:txBody>
          <a:bodyPr wrap="square" rtlCol="0">
            <a:spAutoFit/>
          </a:bodyPr>
          <a:lstStyle/>
          <a:p>
            <a:r>
              <a:rPr lang="en-US" sz="1200" dirty="0"/>
              <a:t>What is the most important factor when using a sling? </a:t>
            </a:r>
          </a:p>
        </p:txBody>
      </p:sp>
      <p:sp>
        <p:nvSpPr>
          <p:cNvPr id="3" name="TextBox 2"/>
          <p:cNvSpPr txBox="1"/>
          <p:nvPr/>
        </p:nvSpPr>
        <p:spPr>
          <a:xfrm>
            <a:off x="1905000" y="1524000"/>
            <a:ext cx="4953000" cy="461665"/>
          </a:xfrm>
          <a:prstGeom prst="rect">
            <a:avLst/>
          </a:prstGeom>
          <a:noFill/>
        </p:spPr>
        <p:txBody>
          <a:bodyPr wrap="square" rtlCol="0">
            <a:spAutoFit/>
          </a:bodyPr>
          <a:lstStyle/>
          <a:p>
            <a:r>
              <a:rPr lang="en-US" sz="1200" dirty="0"/>
              <a:t>___</a:t>
            </a:r>
            <a:r>
              <a:rPr lang="en-US" sz="1200" u="sng" dirty="0"/>
              <a:t>The sling angle</a:t>
            </a:r>
            <a:r>
              <a:rPr lang="en-US" sz="1200" dirty="0"/>
              <a:t>_____________________________________________</a:t>
            </a:r>
            <a:br>
              <a:rPr lang="en-US" sz="1200" dirty="0"/>
            </a:br>
            <a:endParaRPr lang="en-US" sz="1200" dirty="0"/>
          </a:p>
        </p:txBody>
      </p:sp>
      <p:sp>
        <p:nvSpPr>
          <p:cNvPr id="4" name="TextBox 3"/>
          <p:cNvSpPr txBox="1"/>
          <p:nvPr/>
        </p:nvSpPr>
        <p:spPr>
          <a:xfrm>
            <a:off x="1524000" y="1905000"/>
            <a:ext cx="1066800" cy="276999"/>
          </a:xfrm>
          <a:prstGeom prst="rect">
            <a:avLst/>
          </a:prstGeom>
          <a:noFill/>
        </p:spPr>
        <p:txBody>
          <a:bodyPr wrap="square" rtlCol="0">
            <a:spAutoFit/>
          </a:bodyPr>
          <a:lstStyle/>
          <a:p>
            <a:r>
              <a:rPr lang="en-US" sz="1200" dirty="0"/>
              <a:t>Why? </a:t>
            </a:r>
          </a:p>
        </p:txBody>
      </p:sp>
      <p:sp>
        <p:nvSpPr>
          <p:cNvPr id="5" name="TextBox 4"/>
          <p:cNvSpPr txBox="1"/>
          <p:nvPr/>
        </p:nvSpPr>
        <p:spPr>
          <a:xfrm>
            <a:off x="1943100" y="2209800"/>
            <a:ext cx="5448300" cy="830997"/>
          </a:xfrm>
          <a:prstGeom prst="rect">
            <a:avLst/>
          </a:prstGeom>
          <a:noFill/>
        </p:spPr>
        <p:txBody>
          <a:bodyPr wrap="square" rtlCol="0">
            <a:spAutoFit/>
          </a:bodyPr>
          <a:lstStyle/>
          <a:p>
            <a:r>
              <a:rPr lang="en-US" sz="1200" dirty="0"/>
              <a:t>___</a:t>
            </a:r>
            <a:r>
              <a:rPr lang="en-US" sz="1200" u="sng" dirty="0"/>
              <a:t>The smaller the sling angle gets, the smaller the slings load capacity</a:t>
            </a:r>
            <a:br>
              <a:rPr lang="en-US" sz="1200" u="sng" dirty="0"/>
            </a:br>
            <a:br>
              <a:rPr lang="en-US" sz="1200" u="sng" dirty="0"/>
            </a:br>
            <a:r>
              <a:rPr lang="en-US" sz="1200" u="sng" dirty="0"/>
              <a:t> gets._____________________________________________________</a:t>
            </a:r>
            <a:br>
              <a:rPr lang="en-US" sz="1200" dirty="0"/>
            </a:br>
            <a:endParaRPr lang="en-US" sz="1200" dirty="0"/>
          </a:p>
        </p:txBody>
      </p:sp>
      <p:sp>
        <p:nvSpPr>
          <p:cNvPr id="9" name="TextBox 8"/>
          <p:cNvSpPr txBox="1"/>
          <p:nvPr/>
        </p:nvSpPr>
        <p:spPr>
          <a:xfrm>
            <a:off x="1600200" y="3373398"/>
            <a:ext cx="4191000" cy="276999"/>
          </a:xfrm>
          <a:prstGeom prst="rect">
            <a:avLst/>
          </a:prstGeom>
          <a:noFill/>
        </p:spPr>
        <p:txBody>
          <a:bodyPr wrap="square" rtlCol="0">
            <a:spAutoFit/>
          </a:bodyPr>
          <a:lstStyle/>
          <a:p>
            <a:r>
              <a:rPr lang="en-US" sz="1200" dirty="0"/>
              <a:t>Rank the sling angles below from strongest (1) to weakest (3).</a:t>
            </a:r>
          </a:p>
        </p:txBody>
      </p:sp>
      <p:cxnSp>
        <p:nvCxnSpPr>
          <p:cNvPr id="10" name="Straight Connector 9"/>
          <p:cNvCxnSpPr/>
          <p:nvPr/>
        </p:nvCxnSpPr>
        <p:spPr>
          <a:xfrm>
            <a:off x="914400" y="6850797"/>
            <a:ext cx="1676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429000" y="6850797"/>
            <a:ext cx="1676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6172200" y="6855279"/>
            <a:ext cx="16764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572000" y="5514200"/>
            <a:ext cx="381000" cy="276999"/>
          </a:xfrm>
          <a:prstGeom prst="rect">
            <a:avLst/>
          </a:prstGeom>
          <a:noFill/>
        </p:spPr>
        <p:txBody>
          <a:bodyPr wrap="square" rtlCol="0">
            <a:spAutoFit/>
          </a:bodyPr>
          <a:lstStyle/>
          <a:p>
            <a:r>
              <a:rPr lang="en-US" sz="1200" dirty="0"/>
              <a:t>1</a:t>
            </a:r>
          </a:p>
        </p:txBody>
      </p:sp>
      <p:sp>
        <p:nvSpPr>
          <p:cNvPr id="14" name="TextBox 13"/>
          <p:cNvSpPr txBox="1"/>
          <p:nvPr/>
        </p:nvSpPr>
        <p:spPr>
          <a:xfrm>
            <a:off x="2418518" y="5514200"/>
            <a:ext cx="381000" cy="276999"/>
          </a:xfrm>
          <a:prstGeom prst="rect">
            <a:avLst/>
          </a:prstGeom>
          <a:noFill/>
        </p:spPr>
        <p:txBody>
          <a:bodyPr wrap="square" rtlCol="0">
            <a:spAutoFit/>
          </a:bodyPr>
          <a:lstStyle/>
          <a:p>
            <a:r>
              <a:rPr lang="en-US" sz="1200" dirty="0"/>
              <a:t>2</a:t>
            </a:r>
          </a:p>
        </p:txBody>
      </p:sp>
      <p:sp>
        <p:nvSpPr>
          <p:cNvPr id="15" name="TextBox 14"/>
          <p:cNvSpPr txBox="1"/>
          <p:nvPr/>
        </p:nvSpPr>
        <p:spPr>
          <a:xfrm>
            <a:off x="6629400" y="5514200"/>
            <a:ext cx="381000" cy="276999"/>
          </a:xfrm>
          <a:prstGeom prst="rect">
            <a:avLst/>
          </a:prstGeom>
          <a:noFill/>
        </p:spPr>
        <p:txBody>
          <a:bodyPr wrap="square" rtlCol="0">
            <a:spAutoFit/>
          </a:bodyPr>
          <a:lstStyle/>
          <a:p>
            <a:r>
              <a:rPr lang="en-US" sz="1200" dirty="0"/>
              <a:t>3</a:t>
            </a:r>
          </a:p>
        </p:txBody>
      </p:sp>
      <p:cxnSp>
        <p:nvCxnSpPr>
          <p:cNvPr id="18" name="Straight Connector 17"/>
          <p:cNvCxnSpPr/>
          <p:nvPr/>
        </p:nvCxnSpPr>
        <p:spPr>
          <a:xfrm>
            <a:off x="2209800" y="5791200"/>
            <a:ext cx="685800" cy="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a:off x="4380668" y="5791200"/>
            <a:ext cx="685800" cy="0"/>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6477000" y="5791200"/>
            <a:ext cx="685800" cy="0"/>
          </a:xfrm>
          <a:prstGeom prst="line">
            <a:avLst/>
          </a:prstGeom>
        </p:spPr>
        <p:style>
          <a:lnRef idx="1">
            <a:schemeClr val="dk1"/>
          </a:lnRef>
          <a:fillRef idx="0">
            <a:schemeClr val="dk1"/>
          </a:fillRef>
          <a:effectRef idx="0">
            <a:schemeClr val="dk1"/>
          </a:effectRef>
          <a:fontRef idx="minor">
            <a:schemeClr val="tx1"/>
          </a:fontRef>
        </p:style>
      </p:cxnSp>
      <p:sp>
        <p:nvSpPr>
          <p:cNvPr id="21" name="Rectangle 20"/>
          <p:cNvSpPr/>
          <p:nvPr/>
        </p:nvSpPr>
        <p:spPr>
          <a:xfrm>
            <a:off x="152400" y="1600200"/>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15</a:t>
            </a:r>
          </a:p>
        </p:txBody>
      </p:sp>
      <p:sp>
        <p:nvSpPr>
          <p:cNvPr id="22" name="Rectangle 21"/>
          <p:cNvSpPr/>
          <p:nvPr/>
        </p:nvSpPr>
        <p:spPr>
          <a:xfrm>
            <a:off x="138953" y="3346329"/>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16</a:t>
            </a:r>
          </a:p>
        </p:txBody>
      </p:sp>
      <p:cxnSp>
        <p:nvCxnSpPr>
          <p:cNvPr id="23" name="Straight Connector 22"/>
          <p:cNvCxnSpPr/>
          <p:nvPr/>
        </p:nvCxnSpPr>
        <p:spPr>
          <a:xfrm>
            <a:off x="0" y="2895600"/>
            <a:ext cx="8991600" cy="0"/>
          </a:xfrm>
          <a:prstGeom prst="line">
            <a:avLst/>
          </a:prstGeom>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2127147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0" y="1092875"/>
            <a:ext cx="3505200" cy="276999"/>
          </a:xfrm>
          <a:prstGeom prst="rect">
            <a:avLst/>
          </a:prstGeom>
          <a:noFill/>
        </p:spPr>
        <p:txBody>
          <a:bodyPr wrap="square" rtlCol="0">
            <a:spAutoFit/>
          </a:bodyPr>
          <a:lstStyle/>
          <a:p>
            <a:r>
              <a:rPr lang="en-US" sz="1200" dirty="0"/>
              <a:t>A good crane operator always: (Check all that apply)</a:t>
            </a:r>
          </a:p>
        </p:txBody>
      </p:sp>
      <p:sp>
        <p:nvSpPr>
          <p:cNvPr id="3" name="TextBox 2"/>
          <p:cNvSpPr txBox="1"/>
          <p:nvPr/>
        </p:nvSpPr>
        <p:spPr>
          <a:xfrm>
            <a:off x="2590800" y="1293674"/>
            <a:ext cx="4419600" cy="2585323"/>
          </a:xfrm>
          <a:prstGeom prst="rect">
            <a:avLst/>
          </a:prstGeom>
          <a:noFill/>
        </p:spPr>
        <p:txBody>
          <a:bodyPr wrap="square" rtlCol="0">
            <a:spAutoFit/>
          </a:bodyPr>
          <a:lstStyle/>
          <a:p>
            <a:pPr>
              <a:lnSpc>
                <a:spcPct val="250000"/>
              </a:lnSpc>
            </a:pPr>
            <a:r>
              <a:rPr lang="en-US" sz="1200" dirty="0"/>
              <a:t>Errs on the side of caution</a:t>
            </a:r>
          </a:p>
          <a:p>
            <a:pPr>
              <a:lnSpc>
                <a:spcPct val="250000"/>
              </a:lnSpc>
            </a:pPr>
            <a:r>
              <a:rPr lang="en-US" sz="1200" dirty="0"/>
              <a:t>Never puts anyone in harms way</a:t>
            </a:r>
          </a:p>
          <a:p>
            <a:pPr>
              <a:lnSpc>
                <a:spcPct val="250000"/>
              </a:lnSpc>
            </a:pPr>
            <a:r>
              <a:rPr lang="en-US" sz="1200" dirty="0"/>
              <a:t>Gets the job done as quickly as possible</a:t>
            </a:r>
          </a:p>
          <a:p>
            <a:pPr>
              <a:lnSpc>
                <a:spcPct val="250000"/>
              </a:lnSpc>
            </a:pPr>
            <a:r>
              <a:rPr lang="en-US" sz="1200" dirty="0"/>
              <a:t>Is always aware of the area of operation before starting operation</a:t>
            </a:r>
          </a:p>
          <a:p>
            <a:pPr>
              <a:lnSpc>
                <a:spcPct val="250000"/>
              </a:lnSpc>
            </a:pPr>
            <a:r>
              <a:rPr lang="en-US" sz="1200" dirty="0"/>
              <a:t>Is aware of nearby people and ensures they are not too close</a:t>
            </a:r>
          </a:p>
          <a:p>
            <a:endParaRPr lang="en-US" sz="1200" dirty="0"/>
          </a:p>
        </p:txBody>
      </p:sp>
      <p:grpSp>
        <p:nvGrpSpPr>
          <p:cNvPr id="9" name="Group 8"/>
          <p:cNvGrpSpPr/>
          <p:nvPr/>
        </p:nvGrpSpPr>
        <p:grpSpPr>
          <a:xfrm>
            <a:off x="2209800" y="1486623"/>
            <a:ext cx="256807" cy="2057400"/>
            <a:chOff x="1371599" y="2209800"/>
            <a:chExt cx="389966" cy="3124200"/>
          </a:xfrm>
        </p:grpSpPr>
        <p:sp>
          <p:nvSpPr>
            <p:cNvPr id="4" name="Rectangle 3"/>
            <p:cNvSpPr/>
            <p:nvPr/>
          </p:nvSpPr>
          <p:spPr>
            <a:xfrm>
              <a:off x="1371600" y="22098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371600" y="28956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371600" y="35814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371600" y="42672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380565" y="49530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flipH="1">
              <a:off x="1380565" y="2209800"/>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371600" y="2209800"/>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1389530" y="29045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380565" y="29045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1380564" y="42761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371599" y="42761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1389530" y="49619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380565" y="49619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981200" y="4004608"/>
            <a:ext cx="4038600" cy="276999"/>
          </a:xfrm>
          <a:prstGeom prst="rect">
            <a:avLst/>
          </a:prstGeom>
          <a:noFill/>
        </p:spPr>
        <p:txBody>
          <a:bodyPr wrap="square" rtlCol="0">
            <a:spAutoFit/>
          </a:bodyPr>
          <a:lstStyle/>
          <a:p>
            <a:r>
              <a:rPr lang="en-US" sz="1200" dirty="0"/>
              <a:t>When working near people, </a:t>
            </a:r>
            <a:r>
              <a:rPr lang="en-US" sz="1200" b="1" dirty="0">
                <a:solidFill>
                  <a:srgbClr val="FF0000"/>
                </a:solidFill>
              </a:rPr>
              <a:t>never</a:t>
            </a:r>
            <a:r>
              <a:rPr lang="en-US" sz="1200" dirty="0"/>
              <a:t>: </a:t>
            </a:r>
          </a:p>
        </p:txBody>
      </p:sp>
      <p:sp>
        <p:nvSpPr>
          <p:cNvPr id="20" name="TextBox 19"/>
          <p:cNvSpPr txBox="1"/>
          <p:nvPr/>
        </p:nvSpPr>
        <p:spPr>
          <a:xfrm>
            <a:off x="2362200" y="4341674"/>
            <a:ext cx="7086600" cy="1754326"/>
          </a:xfrm>
          <a:prstGeom prst="rect">
            <a:avLst/>
          </a:prstGeom>
          <a:noFill/>
        </p:spPr>
        <p:txBody>
          <a:bodyPr wrap="square" rtlCol="0">
            <a:spAutoFit/>
          </a:bodyPr>
          <a:lstStyle/>
          <a:p>
            <a:pPr marL="342900" indent="-342900">
              <a:buFont typeface="+mj-lt"/>
              <a:buAutoNum type="arabicPeriod"/>
            </a:pPr>
            <a:r>
              <a:rPr lang="en-US" sz="1200" dirty="0"/>
              <a:t>_________________________________________________________</a:t>
            </a:r>
            <a:br>
              <a:rPr lang="en-US" sz="1200" dirty="0"/>
            </a:br>
            <a:br>
              <a:rPr lang="en-US" sz="1200" dirty="0"/>
            </a:br>
            <a:endParaRPr lang="en-US" sz="1200" dirty="0"/>
          </a:p>
          <a:p>
            <a:pPr marL="342900" indent="-342900">
              <a:buFont typeface="+mj-lt"/>
              <a:buAutoNum type="arabicPeriod"/>
            </a:pPr>
            <a:r>
              <a:rPr lang="en-US" sz="1200" dirty="0"/>
              <a:t>_________________________________________________________</a:t>
            </a:r>
            <a:br>
              <a:rPr lang="en-US" sz="1200" dirty="0"/>
            </a:br>
            <a:br>
              <a:rPr lang="en-US" sz="1200" dirty="0"/>
            </a:br>
            <a:endParaRPr lang="en-US" sz="1200" dirty="0"/>
          </a:p>
          <a:p>
            <a:pPr marL="342900" indent="-342900">
              <a:buFont typeface="+mj-lt"/>
              <a:buAutoNum type="arabicPeriod"/>
            </a:pPr>
            <a:r>
              <a:rPr lang="en-US" sz="1200" dirty="0"/>
              <a:t>_________________________________________________________</a:t>
            </a:r>
            <a:br>
              <a:rPr lang="en-US" sz="1200" dirty="0"/>
            </a:br>
            <a:br>
              <a:rPr lang="en-US" sz="1200" dirty="0"/>
            </a:br>
            <a:r>
              <a:rPr lang="en-US" sz="1200" dirty="0"/>
              <a:t>_________________________________________________________</a:t>
            </a:r>
          </a:p>
        </p:txBody>
      </p:sp>
      <p:sp>
        <p:nvSpPr>
          <p:cNvPr id="21" name="TextBox 20"/>
          <p:cNvSpPr txBox="1"/>
          <p:nvPr/>
        </p:nvSpPr>
        <p:spPr>
          <a:xfrm>
            <a:off x="2743200" y="4341674"/>
            <a:ext cx="6096000" cy="1754326"/>
          </a:xfrm>
          <a:prstGeom prst="rect">
            <a:avLst/>
          </a:prstGeom>
          <a:noFill/>
        </p:spPr>
        <p:txBody>
          <a:bodyPr wrap="square" rtlCol="0">
            <a:spAutoFit/>
          </a:bodyPr>
          <a:lstStyle/>
          <a:p>
            <a:r>
              <a:rPr lang="en-US" sz="1200" dirty="0"/>
              <a:t>Move a load over a person</a:t>
            </a:r>
          </a:p>
          <a:p>
            <a:endParaRPr lang="en-US" sz="1200" dirty="0"/>
          </a:p>
          <a:p>
            <a:endParaRPr lang="en-US" sz="1200" dirty="0"/>
          </a:p>
          <a:p>
            <a:r>
              <a:rPr lang="en-US" sz="1200" dirty="0"/>
              <a:t>Allow a person to ride on a load</a:t>
            </a:r>
          </a:p>
          <a:p>
            <a:endParaRPr lang="en-US" sz="1200" dirty="0"/>
          </a:p>
          <a:p>
            <a:endParaRPr lang="en-US" sz="1200" dirty="0"/>
          </a:p>
          <a:p>
            <a:r>
              <a:rPr lang="en-US" sz="1200" dirty="0"/>
              <a:t>Allow a person to get into a pinch point between a load and</a:t>
            </a:r>
          </a:p>
          <a:p>
            <a:endParaRPr lang="en-US" sz="1200" dirty="0"/>
          </a:p>
          <a:p>
            <a:r>
              <a:rPr lang="en-US" sz="1200" dirty="0"/>
              <a:t>Other objects</a:t>
            </a:r>
          </a:p>
        </p:txBody>
      </p:sp>
      <p:sp>
        <p:nvSpPr>
          <p:cNvPr id="22" name="Rectangle 21"/>
          <p:cNvSpPr/>
          <p:nvPr/>
        </p:nvSpPr>
        <p:spPr>
          <a:xfrm>
            <a:off x="152400" y="1446074"/>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17</a:t>
            </a:r>
          </a:p>
        </p:txBody>
      </p:sp>
      <p:sp>
        <p:nvSpPr>
          <p:cNvPr id="23" name="Rectangle 22"/>
          <p:cNvSpPr/>
          <p:nvPr/>
        </p:nvSpPr>
        <p:spPr>
          <a:xfrm>
            <a:off x="138953" y="4265474"/>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18</a:t>
            </a:r>
          </a:p>
        </p:txBody>
      </p:sp>
      <p:cxnSp>
        <p:nvCxnSpPr>
          <p:cNvPr id="24" name="Straight Connector 23"/>
          <p:cNvCxnSpPr/>
          <p:nvPr/>
        </p:nvCxnSpPr>
        <p:spPr>
          <a:xfrm>
            <a:off x="0" y="3814745"/>
            <a:ext cx="8991600" cy="0"/>
          </a:xfrm>
          <a:prstGeom prst="line">
            <a:avLst/>
          </a:prstGeom>
        </p:spPr>
        <p:style>
          <a:lnRef idx="2">
            <a:schemeClr val="accent1"/>
          </a:lnRef>
          <a:fillRef idx="0">
            <a:schemeClr val="accent1"/>
          </a:fillRef>
          <a:effectRef idx="1">
            <a:schemeClr val="accent1"/>
          </a:effectRef>
          <a:fontRef idx="minor">
            <a:schemeClr val="tx1"/>
          </a:fontRef>
        </p:style>
      </p:cxnSp>
      <p:sp>
        <p:nvSpPr>
          <p:cNvPr id="25" name="Rectangle 24"/>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275200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9401" y="1079147"/>
            <a:ext cx="838200" cy="21016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810000" y="1212729"/>
            <a:ext cx="4495800" cy="646331"/>
          </a:xfrm>
          <a:prstGeom prst="rect">
            <a:avLst/>
          </a:prstGeom>
          <a:noFill/>
        </p:spPr>
        <p:txBody>
          <a:bodyPr wrap="square" rtlCol="0">
            <a:spAutoFit/>
          </a:bodyPr>
          <a:lstStyle/>
          <a:p>
            <a:r>
              <a:rPr lang="en-US" sz="1200" dirty="0"/>
              <a:t>Moving a load from the side is called ______________________</a:t>
            </a:r>
            <a:br>
              <a:rPr lang="en-US" sz="1200" dirty="0"/>
            </a:br>
            <a:br>
              <a:rPr lang="en-US" sz="1200" dirty="0"/>
            </a:br>
            <a:r>
              <a:rPr lang="en-US" sz="1200" dirty="0"/>
              <a:t>and should __________________ be done.</a:t>
            </a:r>
          </a:p>
        </p:txBody>
      </p:sp>
      <p:sp>
        <p:nvSpPr>
          <p:cNvPr id="4" name="TextBox 3"/>
          <p:cNvSpPr txBox="1"/>
          <p:nvPr/>
        </p:nvSpPr>
        <p:spPr>
          <a:xfrm>
            <a:off x="6248400" y="1136529"/>
            <a:ext cx="2514600" cy="307777"/>
          </a:xfrm>
          <a:prstGeom prst="rect">
            <a:avLst/>
          </a:prstGeom>
          <a:noFill/>
        </p:spPr>
        <p:txBody>
          <a:bodyPr wrap="square" rtlCol="0">
            <a:spAutoFit/>
          </a:bodyPr>
          <a:lstStyle/>
          <a:p>
            <a:r>
              <a:rPr lang="en-US" sz="1400" b="1" dirty="0"/>
              <a:t>side loading</a:t>
            </a:r>
          </a:p>
        </p:txBody>
      </p:sp>
      <p:sp>
        <p:nvSpPr>
          <p:cNvPr id="5" name="TextBox 4"/>
          <p:cNvSpPr txBox="1"/>
          <p:nvPr/>
        </p:nvSpPr>
        <p:spPr>
          <a:xfrm>
            <a:off x="4724400" y="1480763"/>
            <a:ext cx="1676400" cy="307777"/>
          </a:xfrm>
          <a:prstGeom prst="rect">
            <a:avLst/>
          </a:prstGeom>
          <a:noFill/>
        </p:spPr>
        <p:txBody>
          <a:bodyPr wrap="square" rtlCol="0">
            <a:spAutoFit/>
          </a:bodyPr>
          <a:lstStyle/>
          <a:p>
            <a:r>
              <a:rPr lang="en-US" sz="1400" b="1" dirty="0"/>
              <a:t>never</a:t>
            </a: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5600" y="3845604"/>
            <a:ext cx="3581400" cy="24789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4495800" y="4150404"/>
            <a:ext cx="2362200" cy="1447800"/>
          </a:xfrm>
          <a:prstGeom prst="rect">
            <a:avLst/>
          </a:prstGeom>
          <a:solidFill>
            <a:schemeClr val="bg1">
              <a:alpha val="78000"/>
            </a:schemeClr>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8" name="TextBox 7"/>
          <p:cNvSpPr txBox="1"/>
          <p:nvPr/>
        </p:nvSpPr>
        <p:spPr>
          <a:xfrm>
            <a:off x="4564063" y="4430141"/>
            <a:ext cx="2446338" cy="1015663"/>
          </a:xfrm>
          <a:prstGeom prst="rect">
            <a:avLst/>
          </a:prstGeom>
          <a:noFill/>
        </p:spPr>
        <p:txBody>
          <a:bodyPr wrap="square" rtlCol="0">
            <a:spAutoFit/>
          </a:bodyPr>
          <a:lstStyle/>
          <a:p>
            <a:r>
              <a:rPr lang="en-US" sz="1200" dirty="0"/>
              <a:t>Loads should be moved with</a:t>
            </a:r>
            <a:br>
              <a:rPr lang="en-US" sz="1200" dirty="0"/>
            </a:br>
            <a:br>
              <a:rPr lang="en-US" sz="1200" dirty="0"/>
            </a:br>
            <a:r>
              <a:rPr lang="en-US" sz="1200" dirty="0"/>
              <a:t>___________, ________________</a:t>
            </a:r>
            <a:br>
              <a:rPr lang="en-US" sz="1200" dirty="0"/>
            </a:br>
            <a:br>
              <a:rPr lang="en-US" sz="1200" dirty="0"/>
            </a:br>
            <a:r>
              <a:rPr lang="en-US" sz="1200" dirty="0"/>
              <a:t>movements.</a:t>
            </a:r>
          </a:p>
        </p:txBody>
      </p:sp>
      <p:sp>
        <p:nvSpPr>
          <p:cNvPr id="9" name="TextBox 8"/>
          <p:cNvSpPr txBox="1"/>
          <p:nvPr/>
        </p:nvSpPr>
        <p:spPr>
          <a:xfrm>
            <a:off x="4724400" y="4760004"/>
            <a:ext cx="1143000" cy="307777"/>
          </a:xfrm>
          <a:prstGeom prst="rect">
            <a:avLst/>
          </a:prstGeom>
          <a:noFill/>
        </p:spPr>
        <p:txBody>
          <a:bodyPr wrap="square" rtlCol="0">
            <a:spAutoFit/>
          </a:bodyPr>
          <a:lstStyle/>
          <a:p>
            <a:r>
              <a:rPr lang="en-US" sz="1400" b="1" dirty="0"/>
              <a:t>slow</a:t>
            </a:r>
          </a:p>
        </p:txBody>
      </p:sp>
      <p:sp>
        <p:nvSpPr>
          <p:cNvPr id="10" name="TextBox 9"/>
          <p:cNvSpPr txBox="1"/>
          <p:nvPr/>
        </p:nvSpPr>
        <p:spPr>
          <a:xfrm>
            <a:off x="6064624" y="4760004"/>
            <a:ext cx="1143000" cy="307777"/>
          </a:xfrm>
          <a:prstGeom prst="rect">
            <a:avLst/>
          </a:prstGeom>
          <a:noFill/>
        </p:spPr>
        <p:txBody>
          <a:bodyPr wrap="square" rtlCol="0">
            <a:spAutoFit/>
          </a:bodyPr>
          <a:lstStyle/>
          <a:p>
            <a:r>
              <a:rPr lang="en-US" sz="1400" b="1" dirty="0"/>
              <a:t>smooth</a:t>
            </a:r>
          </a:p>
        </p:txBody>
      </p:sp>
      <p:sp>
        <p:nvSpPr>
          <p:cNvPr id="11" name="Rectangle 10"/>
          <p:cNvSpPr/>
          <p:nvPr/>
        </p:nvSpPr>
        <p:spPr>
          <a:xfrm>
            <a:off x="152400" y="1517529"/>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19</a:t>
            </a:r>
          </a:p>
        </p:txBody>
      </p:sp>
      <p:sp>
        <p:nvSpPr>
          <p:cNvPr id="12" name="Rectangle 11"/>
          <p:cNvSpPr/>
          <p:nvPr/>
        </p:nvSpPr>
        <p:spPr>
          <a:xfrm>
            <a:off x="138953" y="3733800"/>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20</a:t>
            </a:r>
          </a:p>
        </p:txBody>
      </p:sp>
      <p:cxnSp>
        <p:nvCxnSpPr>
          <p:cNvPr id="13" name="Straight Connector 12"/>
          <p:cNvCxnSpPr/>
          <p:nvPr/>
        </p:nvCxnSpPr>
        <p:spPr>
          <a:xfrm>
            <a:off x="0" y="3581400"/>
            <a:ext cx="8991600"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2470418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0" y="1103250"/>
            <a:ext cx="5269149" cy="276999"/>
          </a:xfrm>
          <a:prstGeom prst="rect">
            <a:avLst/>
          </a:prstGeom>
          <a:noFill/>
        </p:spPr>
        <p:txBody>
          <a:bodyPr wrap="square" rtlCol="0">
            <a:spAutoFit/>
          </a:bodyPr>
          <a:lstStyle/>
          <a:p>
            <a:r>
              <a:rPr lang="en-US" sz="1200" dirty="0"/>
              <a:t>When traveling with the load: (Check all that apply)</a:t>
            </a:r>
          </a:p>
        </p:txBody>
      </p:sp>
      <p:sp>
        <p:nvSpPr>
          <p:cNvPr id="3" name="TextBox 2"/>
          <p:cNvSpPr txBox="1"/>
          <p:nvPr/>
        </p:nvSpPr>
        <p:spPr>
          <a:xfrm>
            <a:off x="2743200" y="1380249"/>
            <a:ext cx="4953000" cy="2585323"/>
          </a:xfrm>
          <a:prstGeom prst="rect">
            <a:avLst/>
          </a:prstGeom>
          <a:noFill/>
        </p:spPr>
        <p:txBody>
          <a:bodyPr wrap="square" rtlCol="0">
            <a:spAutoFit/>
          </a:bodyPr>
          <a:lstStyle/>
          <a:p>
            <a:pPr>
              <a:lnSpc>
                <a:spcPct val="250000"/>
              </a:lnSpc>
            </a:pPr>
            <a:r>
              <a:rPr lang="en-US" sz="1200" dirty="0"/>
              <a:t>Travel with the load as low to the ground as possible</a:t>
            </a:r>
          </a:p>
          <a:p>
            <a:pPr>
              <a:lnSpc>
                <a:spcPct val="250000"/>
              </a:lnSpc>
            </a:pPr>
            <a:r>
              <a:rPr lang="en-US" sz="1200" dirty="0"/>
              <a:t>Travel with the load as close to the hoist as possible</a:t>
            </a:r>
            <a:br>
              <a:rPr lang="en-US" sz="1200" dirty="0"/>
            </a:br>
            <a:r>
              <a:rPr lang="en-US" sz="1200" dirty="0"/>
              <a:t>Make sure slings don’t get tangled or twisted</a:t>
            </a:r>
            <a:br>
              <a:rPr lang="en-US" sz="1200" dirty="0"/>
            </a:br>
            <a:r>
              <a:rPr lang="en-US" sz="1200" dirty="0"/>
              <a:t>When walking with the load move it by pushing at the bottom of the load</a:t>
            </a:r>
          </a:p>
          <a:p>
            <a:pPr>
              <a:lnSpc>
                <a:spcPct val="250000"/>
              </a:lnSpc>
            </a:pPr>
            <a:r>
              <a:rPr lang="en-US" sz="1200" dirty="0"/>
              <a:t>When walking with the load, walk beside the load and use a tag line</a:t>
            </a:r>
          </a:p>
          <a:p>
            <a:endParaRPr lang="en-US" sz="1200" dirty="0"/>
          </a:p>
        </p:txBody>
      </p:sp>
      <p:grpSp>
        <p:nvGrpSpPr>
          <p:cNvPr id="15" name="Group 14"/>
          <p:cNvGrpSpPr/>
          <p:nvPr/>
        </p:nvGrpSpPr>
        <p:grpSpPr>
          <a:xfrm>
            <a:off x="2362200" y="1560450"/>
            <a:ext cx="284251" cy="2146474"/>
            <a:chOff x="1371600" y="2209800"/>
            <a:chExt cx="398930" cy="3124200"/>
          </a:xfrm>
        </p:grpSpPr>
        <p:sp>
          <p:nvSpPr>
            <p:cNvPr id="4" name="Rectangle 3"/>
            <p:cNvSpPr/>
            <p:nvPr/>
          </p:nvSpPr>
          <p:spPr>
            <a:xfrm>
              <a:off x="1371600" y="22098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371600" y="28956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371600" y="35814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371600" y="42672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380565" y="49530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p:nvCxnSpPr>
          <p:spPr>
            <a:xfrm flipH="1">
              <a:off x="1380565" y="2209800"/>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371600" y="2209800"/>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1398495" y="3581400"/>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389530" y="3581400"/>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1398494" y="49619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389529" y="49619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2133600" y="3981777"/>
            <a:ext cx="3657600" cy="276999"/>
          </a:xfrm>
          <a:prstGeom prst="rect">
            <a:avLst/>
          </a:prstGeom>
          <a:noFill/>
        </p:spPr>
        <p:txBody>
          <a:bodyPr wrap="square" rtlCol="0">
            <a:spAutoFit/>
          </a:bodyPr>
          <a:lstStyle/>
          <a:p>
            <a:r>
              <a:rPr lang="en-US" sz="1200" dirty="0"/>
              <a:t>When lowering the load, </a:t>
            </a:r>
            <a:r>
              <a:rPr lang="en-US" sz="1200" b="1" dirty="0">
                <a:solidFill>
                  <a:srgbClr val="FF0000"/>
                </a:solidFill>
              </a:rPr>
              <a:t>do not</a:t>
            </a:r>
            <a:r>
              <a:rPr lang="en-US" sz="1200" dirty="0"/>
              <a:t>: (Check all that apply)</a:t>
            </a:r>
          </a:p>
        </p:txBody>
      </p:sp>
      <p:sp>
        <p:nvSpPr>
          <p:cNvPr id="17" name="TextBox 16"/>
          <p:cNvSpPr txBox="1"/>
          <p:nvPr/>
        </p:nvSpPr>
        <p:spPr>
          <a:xfrm>
            <a:off x="2743200" y="4120277"/>
            <a:ext cx="4953000" cy="2585323"/>
          </a:xfrm>
          <a:prstGeom prst="rect">
            <a:avLst/>
          </a:prstGeom>
          <a:noFill/>
        </p:spPr>
        <p:txBody>
          <a:bodyPr wrap="square" rtlCol="0">
            <a:spAutoFit/>
          </a:bodyPr>
          <a:lstStyle/>
          <a:p>
            <a:pPr>
              <a:lnSpc>
                <a:spcPct val="250000"/>
              </a:lnSpc>
            </a:pPr>
            <a:r>
              <a:rPr lang="en-US" sz="1200" dirty="0"/>
              <a:t>Leave the load suspended for long periods of time</a:t>
            </a:r>
          </a:p>
          <a:p>
            <a:pPr>
              <a:lnSpc>
                <a:spcPct val="250000"/>
              </a:lnSpc>
            </a:pPr>
            <a:r>
              <a:rPr lang="en-US" sz="1200" dirty="0"/>
              <a:t>Make sure load is stable and stops swinging</a:t>
            </a:r>
            <a:br>
              <a:rPr lang="en-US" sz="1200" dirty="0"/>
            </a:br>
            <a:r>
              <a:rPr lang="en-US" sz="1200" dirty="0"/>
              <a:t>Lower the load slowly and smoothly</a:t>
            </a:r>
            <a:br>
              <a:rPr lang="en-US" sz="1200" dirty="0"/>
            </a:br>
            <a:r>
              <a:rPr lang="en-US" sz="1200" dirty="0"/>
              <a:t>Land the load fully</a:t>
            </a:r>
          </a:p>
          <a:p>
            <a:pPr>
              <a:lnSpc>
                <a:spcPct val="250000"/>
              </a:lnSpc>
            </a:pPr>
            <a:r>
              <a:rPr lang="en-US" sz="1200" dirty="0"/>
              <a:t>Leave the load suspended while unattended</a:t>
            </a:r>
          </a:p>
          <a:p>
            <a:endParaRPr lang="en-US" sz="1200" dirty="0"/>
          </a:p>
        </p:txBody>
      </p:sp>
      <p:grpSp>
        <p:nvGrpSpPr>
          <p:cNvPr id="18" name="Group 17"/>
          <p:cNvGrpSpPr/>
          <p:nvPr/>
        </p:nvGrpSpPr>
        <p:grpSpPr>
          <a:xfrm>
            <a:off x="2362200" y="4422338"/>
            <a:ext cx="284252" cy="1981200"/>
            <a:chOff x="1371600" y="2209800"/>
            <a:chExt cx="398929" cy="3124200"/>
          </a:xfrm>
        </p:grpSpPr>
        <p:sp>
          <p:nvSpPr>
            <p:cNvPr id="19" name="Rectangle 18"/>
            <p:cNvSpPr/>
            <p:nvPr/>
          </p:nvSpPr>
          <p:spPr>
            <a:xfrm>
              <a:off x="1371600" y="22098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371600" y="28956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1371600" y="35814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371600" y="42672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1380565" y="49530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a:off x="1380565" y="2209800"/>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371600" y="2209800"/>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1398494" y="49619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1389529" y="49619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Rectangle 27"/>
          <p:cNvSpPr/>
          <p:nvPr/>
        </p:nvSpPr>
        <p:spPr>
          <a:xfrm>
            <a:off x="152400" y="1560450"/>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21</a:t>
            </a:r>
          </a:p>
        </p:txBody>
      </p:sp>
      <p:sp>
        <p:nvSpPr>
          <p:cNvPr id="29" name="Rectangle 28"/>
          <p:cNvSpPr/>
          <p:nvPr/>
        </p:nvSpPr>
        <p:spPr>
          <a:xfrm>
            <a:off x="138953" y="4075050"/>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22</a:t>
            </a:r>
          </a:p>
        </p:txBody>
      </p:sp>
      <p:cxnSp>
        <p:nvCxnSpPr>
          <p:cNvPr id="30" name="Straight Connector 29"/>
          <p:cNvCxnSpPr/>
          <p:nvPr/>
        </p:nvCxnSpPr>
        <p:spPr>
          <a:xfrm>
            <a:off x="0" y="3846450"/>
            <a:ext cx="8991600" cy="0"/>
          </a:xfrm>
          <a:prstGeom prst="line">
            <a:avLst/>
          </a:prstGeom>
        </p:spPr>
        <p:style>
          <a:lnRef idx="2">
            <a:schemeClr val="accent1"/>
          </a:lnRef>
          <a:fillRef idx="0">
            <a:schemeClr val="accent1"/>
          </a:fillRef>
          <a:effectRef idx="1">
            <a:schemeClr val="accent1"/>
          </a:effectRef>
          <a:fontRef idx="minor">
            <a:schemeClr val="tx1"/>
          </a:fontRef>
        </p:style>
      </p:cxnSp>
      <p:sp>
        <p:nvSpPr>
          <p:cNvPr id="31" name="Rectangle 30"/>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195983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517650"/>
            <a:ext cx="5034795" cy="282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715000" y="1517650"/>
            <a:ext cx="3276600" cy="2462213"/>
          </a:xfrm>
          <a:prstGeom prst="rect">
            <a:avLst/>
          </a:prstGeom>
          <a:noFill/>
        </p:spPr>
        <p:txBody>
          <a:bodyPr wrap="square" rtlCol="0">
            <a:spAutoFit/>
          </a:bodyPr>
          <a:lstStyle/>
          <a:p>
            <a:r>
              <a:rPr lang="en-US" sz="1400" dirty="0"/>
              <a:t>At this point, show the Crane and Hoist Rigging Safety video that is on the USB.</a:t>
            </a:r>
          </a:p>
          <a:p>
            <a:endParaRPr lang="en-US" sz="1400" dirty="0"/>
          </a:p>
          <a:p>
            <a:r>
              <a:rPr lang="en-US" sz="1400" dirty="0"/>
              <a:t>There will be questions after the training. Do not allow students to complete the questions during the video because they may lose valuable information while trying to fill in the answers.</a:t>
            </a:r>
          </a:p>
          <a:p>
            <a:endParaRPr lang="en-US" sz="1400" dirty="0"/>
          </a:p>
          <a:p>
            <a:r>
              <a:rPr lang="en-US" sz="1400" dirty="0"/>
              <a:t>The questions are not part of the graded quiz.</a:t>
            </a:r>
          </a:p>
        </p:txBody>
      </p:sp>
      <p:sp>
        <p:nvSpPr>
          <p:cNvPr id="4" name="TextBox 3"/>
          <p:cNvSpPr txBox="1"/>
          <p:nvPr/>
        </p:nvSpPr>
        <p:spPr>
          <a:xfrm>
            <a:off x="5715000" y="1060450"/>
            <a:ext cx="2895600" cy="381000"/>
          </a:xfrm>
          <a:prstGeom prst="rect">
            <a:avLst/>
          </a:prstGeom>
          <a:noFill/>
        </p:spPr>
        <p:txBody>
          <a:bodyPr wrap="square" rtlCol="0">
            <a:spAutoFit/>
          </a:bodyPr>
          <a:lstStyle/>
          <a:p>
            <a:r>
              <a:rPr lang="en-US" dirty="0"/>
              <a:t>Slide 23</a:t>
            </a:r>
          </a:p>
        </p:txBody>
      </p:sp>
      <p:sp>
        <p:nvSpPr>
          <p:cNvPr id="5" name="Rectangle 4"/>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275931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43718" y="1192221"/>
            <a:ext cx="4500282" cy="1015663"/>
          </a:xfrm>
          <a:prstGeom prst="rect">
            <a:avLst/>
          </a:prstGeom>
          <a:noFill/>
        </p:spPr>
        <p:txBody>
          <a:bodyPr wrap="square" rtlCol="0">
            <a:spAutoFit/>
          </a:bodyPr>
          <a:lstStyle/>
          <a:p>
            <a:r>
              <a:rPr lang="en-US" sz="1200" dirty="0"/>
              <a:t>Unsafe rigging can cause unstable or falling loads which can lead to</a:t>
            </a:r>
            <a:br>
              <a:rPr lang="en-US" sz="1200" dirty="0"/>
            </a:br>
            <a:br>
              <a:rPr lang="en-US" sz="1200" dirty="0"/>
            </a:br>
            <a:r>
              <a:rPr lang="en-US" sz="1200" dirty="0"/>
              <a:t>_____________________________________ or </a:t>
            </a:r>
            <a:br>
              <a:rPr lang="en-US" sz="1200" dirty="0"/>
            </a:br>
            <a:br>
              <a:rPr lang="en-US" sz="1200" dirty="0"/>
            </a:br>
            <a:r>
              <a:rPr lang="en-US" sz="1200" dirty="0"/>
              <a:t>_________________________________________.</a:t>
            </a:r>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1192222"/>
            <a:ext cx="2357718" cy="1821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796118" y="1491436"/>
            <a:ext cx="3733800" cy="307777"/>
          </a:xfrm>
          <a:prstGeom prst="rect">
            <a:avLst/>
          </a:prstGeom>
          <a:noFill/>
        </p:spPr>
        <p:txBody>
          <a:bodyPr wrap="square" rtlCol="0">
            <a:spAutoFit/>
          </a:bodyPr>
          <a:lstStyle/>
          <a:p>
            <a:r>
              <a:rPr lang="en-US" sz="1400" b="1" dirty="0"/>
              <a:t>Injury </a:t>
            </a:r>
          </a:p>
        </p:txBody>
      </p:sp>
      <p:sp>
        <p:nvSpPr>
          <p:cNvPr id="5" name="TextBox 4"/>
          <p:cNvSpPr txBox="1"/>
          <p:nvPr/>
        </p:nvSpPr>
        <p:spPr>
          <a:xfrm>
            <a:off x="4796118" y="1878021"/>
            <a:ext cx="3810000" cy="307777"/>
          </a:xfrm>
          <a:prstGeom prst="rect">
            <a:avLst/>
          </a:prstGeom>
          <a:noFill/>
        </p:spPr>
        <p:txBody>
          <a:bodyPr wrap="square" rtlCol="0">
            <a:spAutoFit/>
          </a:bodyPr>
          <a:lstStyle/>
          <a:p>
            <a:r>
              <a:rPr lang="en-US" sz="1400" b="1" dirty="0"/>
              <a:t>Property Damage</a:t>
            </a:r>
          </a:p>
        </p:txBody>
      </p:sp>
      <p:sp>
        <p:nvSpPr>
          <p:cNvPr id="6" name="TextBox 5"/>
          <p:cNvSpPr txBox="1"/>
          <p:nvPr/>
        </p:nvSpPr>
        <p:spPr>
          <a:xfrm>
            <a:off x="4643718" y="3657600"/>
            <a:ext cx="3581400" cy="461665"/>
          </a:xfrm>
          <a:prstGeom prst="rect">
            <a:avLst/>
          </a:prstGeom>
          <a:noFill/>
        </p:spPr>
        <p:txBody>
          <a:bodyPr wrap="square" rtlCol="0">
            <a:spAutoFit/>
          </a:bodyPr>
          <a:lstStyle/>
          <a:p>
            <a:r>
              <a:rPr lang="en-US" sz="1200" dirty="0"/>
              <a:t>A properly rigged load is: (Select all that apply)</a:t>
            </a:r>
            <a:br>
              <a:rPr lang="en-US" sz="1200" dirty="0"/>
            </a:br>
            <a:endParaRPr lang="en-US" sz="1200" dirty="0"/>
          </a:p>
        </p:txBody>
      </p:sp>
      <p:sp>
        <p:nvSpPr>
          <p:cNvPr id="7" name="TextBox 6"/>
          <p:cNvSpPr txBox="1"/>
          <p:nvPr/>
        </p:nvSpPr>
        <p:spPr>
          <a:xfrm>
            <a:off x="4948518" y="3891677"/>
            <a:ext cx="3581400" cy="2585323"/>
          </a:xfrm>
          <a:prstGeom prst="rect">
            <a:avLst/>
          </a:prstGeom>
          <a:noFill/>
        </p:spPr>
        <p:txBody>
          <a:bodyPr wrap="square" rtlCol="0">
            <a:spAutoFit/>
          </a:bodyPr>
          <a:lstStyle/>
          <a:p>
            <a:pPr>
              <a:lnSpc>
                <a:spcPct val="250000"/>
              </a:lnSpc>
            </a:pPr>
            <a:r>
              <a:rPr lang="en-US" sz="1200" dirty="0"/>
              <a:t>Well within the </a:t>
            </a:r>
            <a:r>
              <a:rPr lang="en-US" sz="1200" dirty="0" err="1"/>
              <a:t>equipments</a:t>
            </a:r>
            <a:r>
              <a:rPr lang="en-US" sz="1200" dirty="0"/>
              <a:t> load capacity</a:t>
            </a:r>
          </a:p>
          <a:p>
            <a:pPr>
              <a:lnSpc>
                <a:spcPct val="250000"/>
              </a:lnSpc>
            </a:pPr>
            <a:r>
              <a:rPr lang="en-US" sz="1200" dirty="0"/>
              <a:t>Stable and Secure</a:t>
            </a:r>
          </a:p>
          <a:p>
            <a:pPr>
              <a:lnSpc>
                <a:spcPct val="250000"/>
              </a:lnSpc>
            </a:pPr>
            <a:r>
              <a:rPr lang="en-US" sz="1200" dirty="0"/>
              <a:t>Presents minimal danger to equipment or personnel</a:t>
            </a:r>
          </a:p>
          <a:p>
            <a:pPr>
              <a:lnSpc>
                <a:spcPct val="250000"/>
              </a:lnSpc>
            </a:pPr>
            <a:r>
              <a:rPr lang="en-US" sz="1200" dirty="0"/>
              <a:t>Side loaded</a:t>
            </a:r>
          </a:p>
          <a:p>
            <a:pPr>
              <a:lnSpc>
                <a:spcPct val="250000"/>
              </a:lnSpc>
            </a:pPr>
            <a:endParaRPr lang="en-US" sz="1200" dirty="0"/>
          </a:p>
          <a:p>
            <a:endParaRPr lang="en-US" sz="1200" dirty="0"/>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3600" y="4076827"/>
            <a:ext cx="2304230" cy="1866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9" name="Group 8"/>
          <p:cNvGrpSpPr/>
          <p:nvPr/>
        </p:nvGrpSpPr>
        <p:grpSpPr>
          <a:xfrm>
            <a:off x="4643718" y="4093298"/>
            <a:ext cx="244778" cy="1566582"/>
            <a:chOff x="3505200" y="1828800"/>
            <a:chExt cx="381000" cy="2438401"/>
          </a:xfrm>
        </p:grpSpPr>
        <p:sp>
          <p:nvSpPr>
            <p:cNvPr id="10" name="Rectangle 9"/>
            <p:cNvSpPr/>
            <p:nvPr/>
          </p:nvSpPr>
          <p:spPr>
            <a:xfrm>
              <a:off x="3505200" y="1828801"/>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505200" y="2514601"/>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505200" y="3200401"/>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505200" y="3886201"/>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a:off x="3514165" y="1828800"/>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505200" y="1828800"/>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3514165" y="25235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505200" y="25235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3514165" y="32093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505200" y="32093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Rectangle 19"/>
          <p:cNvSpPr/>
          <p:nvPr/>
        </p:nvSpPr>
        <p:spPr>
          <a:xfrm>
            <a:off x="152400" y="1497021"/>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24</a:t>
            </a:r>
          </a:p>
        </p:txBody>
      </p:sp>
      <p:sp>
        <p:nvSpPr>
          <p:cNvPr id="21" name="Rectangle 20"/>
          <p:cNvSpPr/>
          <p:nvPr/>
        </p:nvSpPr>
        <p:spPr>
          <a:xfrm>
            <a:off x="138953" y="4011621"/>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25</a:t>
            </a:r>
          </a:p>
        </p:txBody>
      </p:sp>
      <p:cxnSp>
        <p:nvCxnSpPr>
          <p:cNvPr id="22" name="Straight Connector 21"/>
          <p:cNvCxnSpPr/>
          <p:nvPr/>
        </p:nvCxnSpPr>
        <p:spPr>
          <a:xfrm>
            <a:off x="0" y="3560892"/>
            <a:ext cx="8991600" cy="0"/>
          </a:xfrm>
          <a:prstGeom prst="line">
            <a:avLst/>
          </a:prstGeom>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2508135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4600" y="1095697"/>
            <a:ext cx="5105400" cy="830997"/>
          </a:xfrm>
          <a:prstGeom prst="rect">
            <a:avLst/>
          </a:prstGeom>
          <a:noFill/>
        </p:spPr>
        <p:txBody>
          <a:bodyPr wrap="square" rtlCol="0">
            <a:spAutoFit/>
          </a:bodyPr>
          <a:lstStyle/>
          <a:p>
            <a:r>
              <a:rPr lang="en-US" sz="1200" dirty="0"/>
              <a:t>Safe rigging depends on these primary factors: (Select all that apply)</a:t>
            </a:r>
            <a:br>
              <a:rPr lang="en-US" sz="1200" dirty="0"/>
            </a:br>
            <a:br>
              <a:rPr lang="en-US" sz="1200" dirty="0"/>
            </a:br>
            <a:br>
              <a:rPr lang="en-US" sz="1200" dirty="0"/>
            </a:br>
            <a:endParaRPr lang="en-US" sz="1200" dirty="0"/>
          </a:p>
        </p:txBody>
      </p:sp>
      <p:sp>
        <p:nvSpPr>
          <p:cNvPr id="9" name="TextBox 8"/>
          <p:cNvSpPr txBox="1"/>
          <p:nvPr/>
        </p:nvSpPr>
        <p:spPr>
          <a:xfrm>
            <a:off x="3048000" y="1252478"/>
            <a:ext cx="2286000" cy="2862322"/>
          </a:xfrm>
          <a:prstGeom prst="rect">
            <a:avLst/>
          </a:prstGeom>
          <a:noFill/>
        </p:spPr>
        <p:txBody>
          <a:bodyPr wrap="square" rtlCol="0">
            <a:spAutoFit/>
          </a:bodyPr>
          <a:lstStyle/>
          <a:p>
            <a:pPr>
              <a:lnSpc>
                <a:spcPct val="250000"/>
              </a:lnSpc>
            </a:pPr>
            <a:r>
              <a:rPr lang="en-US" sz="1200" dirty="0"/>
              <a:t>The type of sling</a:t>
            </a:r>
          </a:p>
          <a:p>
            <a:pPr>
              <a:lnSpc>
                <a:spcPct val="250000"/>
              </a:lnSpc>
            </a:pPr>
            <a:r>
              <a:rPr lang="en-US" sz="1200" dirty="0"/>
              <a:t>The type of hitch</a:t>
            </a:r>
          </a:p>
          <a:p>
            <a:pPr>
              <a:lnSpc>
                <a:spcPct val="250000"/>
              </a:lnSpc>
            </a:pPr>
            <a:r>
              <a:rPr lang="en-US" sz="1200" dirty="0"/>
              <a:t>The sling angle</a:t>
            </a:r>
          </a:p>
          <a:p>
            <a:pPr>
              <a:lnSpc>
                <a:spcPct val="250000"/>
              </a:lnSpc>
            </a:pPr>
            <a:r>
              <a:rPr lang="en-US" sz="1200" dirty="0"/>
              <a:t>The load edge sharpness</a:t>
            </a:r>
          </a:p>
          <a:p>
            <a:pPr>
              <a:lnSpc>
                <a:spcPct val="250000"/>
              </a:lnSpc>
            </a:pPr>
            <a:r>
              <a:rPr lang="en-US" sz="1200" dirty="0"/>
              <a:t>The load capacity</a:t>
            </a:r>
          </a:p>
          <a:p>
            <a:pPr>
              <a:lnSpc>
                <a:spcPct val="250000"/>
              </a:lnSpc>
            </a:pPr>
            <a:r>
              <a:rPr lang="en-US" sz="1200" dirty="0"/>
              <a:t>The load stability</a:t>
            </a:r>
          </a:p>
        </p:txBody>
      </p:sp>
      <p:grpSp>
        <p:nvGrpSpPr>
          <p:cNvPr id="22" name="Group 21"/>
          <p:cNvGrpSpPr/>
          <p:nvPr/>
        </p:nvGrpSpPr>
        <p:grpSpPr>
          <a:xfrm>
            <a:off x="2661262" y="1523999"/>
            <a:ext cx="243840" cy="2438401"/>
            <a:chOff x="3505200" y="1828800"/>
            <a:chExt cx="381000" cy="3810000"/>
          </a:xfrm>
        </p:grpSpPr>
        <p:sp>
          <p:nvSpPr>
            <p:cNvPr id="3" name="Rectangle 2"/>
            <p:cNvSpPr/>
            <p:nvPr/>
          </p:nvSpPr>
          <p:spPr>
            <a:xfrm>
              <a:off x="3505200" y="1828801"/>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505200" y="2514601"/>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505200" y="3200401"/>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505200" y="3886201"/>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505200" y="45720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505200" y="5257800"/>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flipH="1">
              <a:off x="3514165" y="1828800"/>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505200" y="1828800"/>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3514165" y="25235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505200" y="25235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3514165" y="32093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505200" y="32093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3514165" y="38951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505200" y="38951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3514165" y="45809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505200" y="45809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3514165" y="52667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505200" y="52667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TextBox 22"/>
          <p:cNvSpPr txBox="1"/>
          <p:nvPr/>
        </p:nvSpPr>
        <p:spPr>
          <a:xfrm>
            <a:off x="4267200" y="4066401"/>
            <a:ext cx="3048000" cy="276999"/>
          </a:xfrm>
          <a:prstGeom prst="rect">
            <a:avLst/>
          </a:prstGeom>
          <a:noFill/>
        </p:spPr>
        <p:txBody>
          <a:bodyPr wrap="square" rtlCol="0">
            <a:spAutoFit/>
          </a:bodyPr>
          <a:lstStyle/>
          <a:p>
            <a:r>
              <a:rPr lang="en-US" sz="1200" dirty="0"/>
              <a:t>What are the three functions of the sling?</a:t>
            </a:r>
          </a:p>
        </p:txBody>
      </p:sp>
      <p:sp>
        <p:nvSpPr>
          <p:cNvPr id="24" name="TextBox 23"/>
          <p:cNvSpPr txBox="1"/>
          <p:nvPr/>
        </p:nvSpPr>
        <p:spPr>
          <a:xfrm>
            <a:off x="4876800" y="4266095"/>
            <a:ext cx="3048000" cy="1938992"/>
          </a:xfrm>
          <a:prstGeom prst="rect">
            <a:avLst/>
          </a:prstGeom>
          <a:noFill/>
        </p:spPr>
        <p:txBody>
          <a:bodyPr wrap="square" rtlCol="0">
            <a:spAutoFit/>
          </a:bodyPr>
          <a:lstStyle/>
          <a:p>
            <a:pPr>
              <a:lnSpc>
                <a:spcPct val="250000"/>
              </a:lnSpc>
            </a:pPr>
            <a:r>
              <a:rPr lang="en-US" sz="1200" dirty="0"/>
              <a:t>Support the load</a:t>
            </a:r>
          </a:p>
          <a:p>
            <a:pPr>
              <a:lnSpc>
                <a:spcPct val="250000"/>
              </a:lnSpc>
            </a:pPr>
            <a:r>
              <a:rPr lang="en-US" sz="1200" dirty="0"/>
              <a:t>Spread out the load weight</a:t>
            </a:r>
          </a:p>
          <a:p>
            <a:pPr>
              <a:lnSpc>
                <a:spcPct val="250000"/>
              </a:lnSpc>
            </a:pPr>
            <a:r>
              <a:rPr lang="en-US" sz="1200" dirty="0"/>
              <a:t>Absorb shock of quick stops</a:t>
            </a:r>
          </a:p>
          <a:p>
            <a:pPr>
              <a:lnSpc>
                <a:spcPct val="250000"/>
              </a:lnSpc>
            </a:pPr>
            <a:r>
              <a:rPr lang="en-US" sz="1200" dirty="0"/>
              <a:t>Make the load more stable and balanced</a:t>
            </a:r>
          </a:p>
        </p:txBody>
      </p:sp>
      <p:pic>
        <p:nvPicPr>
          <p:cNvPr id="2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4600" y="4405184"/>
            <a:ext cx="1452282" cy="1729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6" name="Group 25"/>
          <p:cNvGrpSpPr/>
          <p:nvPr/>
        </p:nvGrpSpPr>
        <p:grpSpPr>
          <a:xfrm>
            <a:off x="4343400" y="4570895"/>
            <a:ext cx="244078" cy="1562101"/>
            <a:chOff x="3505200" y="1828800"/>
            <a:chExt cx="381000" cy="2438401"/>
          </a:xfrm>
        </p:grpSpPr>
        <p:sp>
          <p:nvSpPr>
            <p:cNvPr id="27" name="Rectangle 26"/>
            <p:cNvSpPr/>
            <p:nvPr/>
          </p:nvSpPr>
          <p:spPr>
            <a:xfrm>
              <a:off x="3505200" y="1828801"/>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505200" y="2514601"/>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505200" y="3200401"/>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505200" y="3886201"/>
              <a:ext cx="381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H="1">
              <a:off x="3514165" y="1828800"/>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3505200" y="1828800"/>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3514165" y="25235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505200" y="25235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3514165" y="38951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3505200" y="3895165"/>
              <a:ext cx="372035" cy="3720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Rectangle 36"/>
          <p:cNvSpPr/>
          <p:nvPr/>
        </p:nvSpPr>
        <p:spPr>
          <a:xfrm>
            <a:off x="152400" y="1621894"/>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26</a:t>
            </a:r>
          </a:p>
        </p:txBody>
      </p:sp>
      <p:sp>
        <p:nvSpPr>
          <p:cNvPr id="38" name="Rectangle 37"/>
          <p:cNvSpPr/>
          <p:nvPr/>
        </p:nvSpPr>
        <p:spPr>
          <a:xfrm>
            <a:off x="138953" y="4267200"/>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27</a:t>
            </a:r>
          </a:p>
        </p:txBody>
      </p:sp>
      <p:cxnSp>
        <p:nvCxnSpPr>
          <p:cNvPr id="39" name="Straight Connector 38"/>
          <p:cNvCxnSpPr/>
          <p:nvPr/>
        </p:nvCxnSpPr>
        <p:spPr>
          <a:xfrm>
            <a:off x="0" y="4038600"/>
            <a:ext cx="8991600" cy="0"/>
          </a:xfrm>
          <a:prstGeom prst="line">
            <a:avLst/>
          </a:prstGeom>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1790443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382000" y="6324600"/>
            <a:ext cx="457200" cy="365125"/>
          </a:xfrm>
          <a:prstGeom prst="rect">
            <a:avLst/>
          </a:prstGeom>
        </p:spPr>
        <p:txBody>
          <a:bodyPr/>
          <a:lstStyle/>
          <a:p>
            <a:fld id="{29E9C91C-C4E4-485D-B4EB-8946FF912443}" type="slidenum">
              <a:rPr lang="en-US" smtClean="0"/>
              <a:t>2</a:t>
            </a:fld>
            <a:endParaRPr lang="en-US"/>
          </a:p>
        </p:txBody>
      </p:sp>
      <p:sp>
        <p:nvSpPr>
          <p:cNvPr id="4" name="TextBox 3"/>
          <p:cNvSpPr txBox="1"/>
          <p:nvPr/>
        </p:nvSpPr>
        <p:spPr>
          <a:xfrm>
            <a:off x="381000" y="1228165"/>
            <a:ext cx="4025154" cy="369332"/>
          </a:xfrm>
          <a:prstGeom prst="rect">
            <a:avLst/>
          </a:prstGeom>
          <a:noFill/>
        </p:spPr>
        <p:txBody>
          <a:bodyPr wrap="square" rtlCol="0">
            <a:spAutoFit/>
          </a:bodyPr>
          <a:lstStyle/>
          <a:p>
            <a:r>
              <a:rPr lang="en-US" dirty="0"/>
              <a:t>Trainer Qualifications</a:t>
            </a:r>
          </a:p>
        </p:txBody>
      </p:sp>
      <p:sp>
        <p:nvSpPr>
          <p:cNvPr id="11" name="Rectangle 10"/>
          <p:cNvSpPr/>
          <p:nvPr/>
        </p:nvSpPr>
        <p:spPr>
          <a:xfrm>
            <a:off x="0" y="609600"/>
            <a:ext cx="9144000" cy="413266"/>
          </a:xfrm>
          <a:prstGeom prst="rect">
            <a:avLst/>
          </a:prstGeom>
          <a:solidFill>
            <a:srgbClr val="303C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Trainer Qualifications</a:t>
            </a:r>
          </a:p>
        </p:txBody>
      </p:sp>
      <p:sp>
        <p:nvSpPr>
          <p:cNvPr id="8" name="TextBox 7">
            <a:extLst>
              <a:ext uri="{FF2B5EF4-FFF2-40B4-BE49-F238E27FC236}">
                <a16:creationId xmlns:a16="http://schemas.microsoft.com/office/drawing/2014/main" id="{A3A428D8-ABB8-7928-AAC9-BED2B0EE3280}"/>
              </a:ext>
            </a:extLst>
          </p:cNvPr>
          <p:cNvSpPr txBox="1"/>
          <p:nvPr/>
        </p:nvSpPr>
        <p:spPr>
          <a:xfrm>
            <a:off x="1143000" y="1828800"/>
            <a:ext cx="6781800" cy="4247317"/>
          </a:xfrm>
          <a:prstGeom prst="rect">
            <a:avLst/>
          </a:prstGeom>
          <a:noFill/>
        </p:spPr>
        <p:txBody>
          <a:bodyPr wrap="square" rtlCol="0">
            <a:spAutoFit/>
          </a:bodyPr>
          <a:lstStyle/>
          <a:p>
            <a:pPr marL="342900" indent="-342900">
              <a:spcAft>
                <a:spcPts val="1800"/>
              </a:spcAft>
              <a:buFont typeface="+mj-lt"/>
              <a:buAutoNum type="arabicPeriod"/>
            </a:pPr>
            <a:r>
              <a:rPr lang="en-US" b="1" dirty="0"/>
              <a:t>Certification:</a:t>
            </a:r>
            <a:r>
              <a:rPr lang="en-US" dirty="0"/>
              <a:t> Successful completion of Yaskawa’s Crane and Hoist Train-the-Trainer course.</a:t>
            </a:r>
          </a:p>
          <a:p>
            <a:pPr marL="342900" indent="-342900">
              <a:spcAft>
                <a:spcPts val="1800"/>
              </a:spcAft>
              <a:buFont typeface="+mj-lt"/>
              <a:buAutoNum type="arabicPeriod"/>
            </a:pPr>
            <a:r>
              <a:rPr lang="en-US" b="1" dirty="0"/>
              <a:t>Workplace Experience:</a:t>
            </a:r>
            <a:r>
              <a:rPr lang="en-US" dirty="0"/>
              <a:t> A minimum of one year of documented experience as a qualified operator at Yaskawa America, Inc.</a:t>
            </a:r>
          </a:p>
          <a:p>
            <a:pPr marL="342900" indent="-342900">
              <a:spcAft>
                <a:spcPts val="1800"/>
              </a:spcAft>
              <a:buFont typeface="+mj-lt"/>
              <a:buAutoNum type="arabicPeriod"/>
            </a:pPr>
            <a:r>
              <a:rPr lang="en-US" b="1" dirty="0"/>
              <a:t>Classification Mastery:</a:t>
            </a:r>
            <a:r>
              <a:rPr lang="en-US" dirty="0"/>
              <a:t> Qualified experience must explicitly align with the specific weight classification of the crane being instructed:</a:t>
            </a:r>
          </a:p>
          <a:p>
            <a:pPr marL="742950" lvl="1" indent="-285750">
              <a:spcAft>
                <a:spcPts val="1800"/>
              </a:spcAft>
              <a:buFont typeface="Arial" panose="020B0604020202020204" pitchFamily="34" charset="0"/>
              <a:buChar char="•"/>
            </a:pPr>
            <a:r>
              <a:rPr lang="en-US" dirty="0"/>
              <a:t>Class I: &lt; 5 Tons</a:t>
            </a:r>
          </a:p>
          <a:p>
            <a:pPr marL="742950" lvl="1" indent="-285750">
              <a:spcAft>
                <a:spcPts val="1800"/>
              </a:spcAft>
              <a:buFont typeface="Arial" panose="020B0604020202020204" pitchFamily="34" charset="0"/>
              <a:buChar char="•"/>
            </a:pPr>
            <a:r>
              <a:rPr lang="en-US" dirty="0"/>
              <a:t>Class II: 5 to 9 Tons</a:t>
            </a:r>
          </a:p>
          <a:p>
            <a:pPr marL="742950" lvl="1" indent="-285750">
              <a:spcAft>
                <a:spcPts val="1800"/>
              </a:spcAft>
              <a:buFont typeface="Arial" panose="020B0604020202020204" pitchFamily="34" charset="0"/>
              <a:buChar char="•"/>
            </a:pPr>
            <a:r>
              <a:rPr lang="en-US" dirty="0"/>
              <a:t>Class III: &gt; 9 Tons</a:t>
            </a:r>
          </a:p>
          <a:p>
            <a:pPr marL="342900" indent="-342900">
              <a:buFont typeface="+mj-lt"/>
              <a:buAutoNum type="arabicPeriod"/>
            </a:pPr>
            <a:endParaRPr lang="en-US" dirty="0"/>
          </a:p>
        </p:txBody>
      </p:sp>
    </p:spTree>
    <p:extLst>
      <p:ext uri="{BB962C8B-B14F-4D97-AF65-F5344CB8AC3E}">
        <p14:creationId xmlns:p14="http://schemas.microsoft.com/office/powerpoint/2010/main" val="25971616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78969" y="1167824"/>
            <a:ext cx="5105400" cy="646331"/>
          </a:xfrm>
          <a:prstGeom prst="rect">
            <a:avLst/>
          </a:prstGeom>
          <a:noFill/>
        </p:spPr>
        <p:txBody>
          <a:bodyPr wrap="square" rtlCol="0">
            <a:spAutoFit/>
          </a:bodyPr>
          <a:lstStyle/>
          <a:p>
            <a:pPr>
              <a:lnSpc>
                <a:spcPct val="150000"/>
              </a:lnSpc>
            </a:pPr>
            <a:r>
              <a:rPr lang="en-US" sz="1200" dirty="0"/>
              <a:t>_____________________ slings should not be used when lifting high temperature loads or loads with corrosive substances.</a:t>
            </a:r>
          </a:p>
        </p:txBody>
      </p:sp>
      <p:sp>
        <p:nvSpPr>
          <p:cNvPr id="3" name="TextBox 2"/>
          <p:cNvSpPr txBox="1"/>
          <p:nvPr/>
        </p:nvSpPr>
        <p:spPr>
          <a:xfrm>
            <a:off x="3255169" y="1167824"/>
            <a:ext cx="2476500" cy="307777"/>
          </a:xfrm>
          <a:prstGeom prst="rect">
            <a:avLst/>
          </a:prstGeom>
          <a:noFill/>
        </p:spPr>
        <p:txBody>
          <a:bodyPr wrap="square" rtlCol="0">
            <a:spAutoFit/>
          </a:bodyPr>
          <a:lstStyle/>
          <a:p>
            <a:r>
              <a:rPr lang="en-US" sz="1400" b="1" dirty="0"/>
              <a:t>Synthetic</a:t>
            </a:r>
          </a:p>
        </p:txBody>
      </p:sp>
      <p:sp>
        <p:nvSpPr>
          <p:cNvPr id="4" name="TextBox 3"/>
          <p:cNvSpPr txBox="1"/>
          <p:nvPr/>
        </p:nvSpPr>
        <p:spPr>
          <a:xfrm>
            <a:off x="3124200" y="2387024"/>
            <a:ext cx="2476500" cy="276999"/>
          </a:xfrm>
          <a:prstGeom prst="rect">
            <a:avLst/>
          </a:prstGeom>
          <a:noFill/>
        </p:spPr>
        <p:txBody>
          <a:bodyPr wrap="square" rtlCol="0">
            <a:spAutoFit/>
          </a:bodyPr>
          <a:lstStyle/>
          <a:p>
            <a:r>
              <a:rPr lang="en-US" sz="1200" dirty="0"/>
              <a:t>Match the hitch type to the name </a:t>
            </a: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4554" y="4470497"/>
            <a:ext cx="557990" cy="13139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946664" y="2844224"/>
            <a:ext cx="1615936" cy="1384995"/>
          </a:xfrm>
          <a:prstGeom prst="rect">
            <a:avLst/>
          </a:prstGeom>
          <a:noFill/>
        </p:spPr>
        <p:txBody>
          <a:bodyPr wrap="square" rtlCol="0">
            <a:spAutoFit/>
          </a:bodyPr>
          <a:lstStyle/>
          <a:p>
            <a:r>
              <a:rPr lang="en-US" sz="1200" dirty="0"/>
              <a:t>________ Vertical</a:t>
            </a:r>
          </a:p>
          <a:p>
            <a:endParaRPr lang="en-US" sz="1200" dirty="0"/>
          </a:p>
          <a:p>
            <a:r>
              <a:rPr lang="en-US" sz="1200" dirty="0"/>
              <a:t>________ Basket</a:t>
            </a:r>
          </a:p>
          <a:p>
            <a:endParaRPr lang="en-US" sz="1200" dirty="0"/>
          </a:p>
          <a:p>
            <a:r>
              <a:rPr lang="en-US" sz="1200" dirty="0"/>
              <a:t>________ Choker</a:t>
            </a:r>
          </a:p>
          <a:p>
            <a:endParaRPr lang="en-US" sz="1200" dirty="0"/>
          </a:p>
          <a:p>
            <a:r>
              <a:rPr lang="en-US" sz="1200" dirty="0"/>
              <a:t>________ Bridle</a:t>
            </a:r>
          </a:p>
        </p:txBody>
      </p:sp>
      <p:pic>
        <p:nvPicPr>
          <p:cNvPr id="7"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5369" y="4470212"/>
            <a:ext cx="628090" cy="1332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97117" y="4470212"/>
            <a:ext cx="1375283" cy="1320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71800" y="4470497"/>
            <a:ext cx="1639581" cy="1352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3595688" y="5940623"/>
            <a:ext cx="573881" cy="307777"/>
          </a:xfrm>
          <a:prstGeom prst="rect">
            <a:avLst/>
          </a:prstGeom>
          <a:noFill/>
        </p:spPr>
        <p:txBody>
          <a:bodyPr wrap="square" rtlCol="0">
            <a:spAutoFit/>
          </a:bodyPr>
          <a:lstStyle/>
          <a:p>
            <a:r>
              <a:rPr lang="en-US" sz="1400" dirty="0"/>
              <a:t>A</a:t>
            </a:r>
          </a:p>
        </p:txBody>
      </p:sp>
      <p:sp>
        <p:nvSpPr>
          <p:cNvPr id="11" name="TextBox 10"/>
          <p:cNvSpPr txBox="1"/>
          <p:nvPr/>
        </p:nvSpPr>
        <p:spPr>
          <a:xfrm>
            <a:off x="4855369" y="5940623"/>
            <a:ext cx="573881" cy="307777"/>
          </a:xfrm>
          <a:prstGeom prst="rect">
            <a:avLst/>
          </a:prstGeom>
          <a:noFill/>
        </p:spPr>
        <p:txBody>
          <a:bodyPr wrap="square" rtlCol="0">
            <a:spAutoFit/>
          </a:bodyPr>
          <a:lstStyle/>
          <a:p>
            <a:pPr algn="ctr"/>
            <a:r>
              <a:rPr lang="en-US" sz="1400" dirty="0"/>
              <a:t>B</a:t>
            </a:r>
          </a:p>
        </p:txBody>
      </p:sp>
      <p:sp>
        <p:nvSpPr>
          <p:cNvPr id="12" name="TextBox 11"/>
          <p:cNvSpPr txBox="1"/>
          <p:nvPr/>
        </p:nvSpPr>
        <p:spPr>
          <a:xfrm>
            <a:off x="5957888" y="5940622"/>
            <a:ext cx="573881" cy="307777"/>
          </a:xfrm>
          <a:prstGeom prst="rect">
            <a:avLst/>
          </a:prstGeom>
          <a:noFill/>
        </p:spPr>
        <p:txBody>
          <a:bodyPr wrap="square" rtlCol="0">
            <a:spAutoFit/>
          </a:bodyPr>
          <a:lstStyle/>
          <a:p>
            <a:r>
              <a:rPr lang="en-US" sz="1400" dirty="0"/>
              <a:t>C</a:t>
            </a:r>
          </a:p>
        </p:txBody>
      </p:sp>
      <p:sp>
        <p:nvSpPr>
          <p:cNvPr id="13" name="TextBox 12"/>
          <p:cNvSpPr txBox="1"/>
          <p:nvPr/>
        </p:nvSpPr>
        <p:spPr>
          <a:xfrm>
            <a:off x="6836569" y="5940621"/>
            <a:ext cx="573881" cy="307777"/>
          </a:xfrm>
          <a:prstGeom prst="rect">
            <a:avLst/>
          </a:prstGeom>
          <a:noFill/>
        </p:spPr>
        <p:txBody>
          <a:bodyPr wrap="square" rtlCol="0">
            <a:spAutoFit/>
          </a:bodyPr>
          <a:lstStyle/>
          <a:p>
            <a:r>
              <a:rPr lang="en-US" sz="1400" dirty="0"/>
              <a:t>D</a:t>
            </a:r>
          </a:p>
        </p:txBody>
      </p:sp>
      <p:sp>
        <p:nvSpPr>
          <p:cNvPr id="14" name="TextBox 13"/>
          <p:cNvSpPr txBox="1"/>
          <p:nvPr/>
        </p:nvSpPr>
        <p:spPr>
          <a:xfrm>
            <a:off x="4173140" y="2784663"/>
            <a:ext cx="475060" cy="1431161"/>
          </a:xfrm>
          <a:prstGeom prst="rect">
            <a:avLst/>
          </a:prstGeom>
          <a:noFill/>
        </p:spPr>
        <p:txBody>
          <a:bodyPr wrap="square" rtlCol="0">
            <a:spAutoFit/>
          </a:bodyPr>
          <a:lstStyle/>
          <a:p>
            <a:pPr>
              <a:lnSpc>
                <a:spcPct val="150000"/>
              </a:lnSpc>
              <a:spcAft>
                <a:spcPts val="600"/>
              </a:spcAft>
            </a:pPr>
            <a:r>
              <a:rPr lang="en-US" sz="1200" b="1" dirty="0"/>
              <a:t>C</a:t>
            </a:r>
          </a:p>
          <a:p>
            <a:pPr>
              <a:lnSpc>
                <a:spcPct val="150000"/>
              </a:lnSpc>
              <a:spcAft>
                <a:spcPts val="600"/>
              </a:spcAft>
            </a:pPr>
            <a:r>
              <a:rPr lang="en-US" sz="1200" b="1" dirty="0"/>
              <a:t>D</a:t>
            </a:r>
          </a:p>
          <a:p>
            <a:pPr>
              <a:lnSpc>
                <a:spcPct val="150000"/>
              </a:lnSpc>
              <a:spcAft>
                <a:spcPts val="600"/>
              </a:spcAft>
            </a:pPr>
            <a:r>
              <a:rPr lang="en-US" sz="1200" b="1" dirty="0"/>
              <a:t>A</a:t>
            </a:r>
          </a:p>
          <a:p>
            <a:pPr>
              <a:lnSpc>
                <a:spcPct val="150000"/>
              </a:lnSpc>
              <a:spcAft>
                <a:spcPts val="600"/>
              </a:spcAft>
            </a:pPr>
            <a:r>
              <a:rPr lang="en-US" sz="1200" b="1" dirty="0"/>
              <a:t>B</a:t>
            </a:r>
          </a:p>
        </p:txBody>
      </p:sp>
      <p:sp>
        <p:nvSpPr>
          <p:cNvPr id="15" name="Rectangle 14"/>
          <p:cNvSpPr/>
          <p:nvPr/>
        </p:nvSpPr>
        <p:spPr>
          <a:xfrm>
            <a:off x="152400" y="1548824"/>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28</a:t>
            </a:r>
          </a:p>
        </p:txBody>
      </p:sp>
      <p:sp>
        <p:nvSpPr>
          <p:cNvPr id="16" name="Rectangle 15"/>
          <p:cNvSpPr/>
          <p:nvPr/>
        </p:nvSpPr>
        <p:spPr>
          <a:xfrm>
            <a:off x="138953" y="2761553"/>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29</a:t>
            </a:r>
          </a:p>
        </p:txBody>
      </p:sp>
      <p:cxnSp>
        <p:nvCxnSpPr>
          <p:cNvPr id="17" name="Straight Connector 16"/>
          <p:cNvCxnSpPr/>
          <p:nvPr/>
        </p:nvCxnSpPr>
        <p:spPr>
          <a:xfrm>
            <a:off x="0" y="2310824"/>
            <a:ext cx="89916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2606355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7800" y="1330404"/>
            <a:ext cx="7497618" cy="461665"/>
          </a:xfrm>
          <a:prstGeom prst="rect">
            <a:avLst/>
          </a:prstGeom>
          <a:noFill/>
        </p:spPr>
        <p:txBody>
          <a:bodyPr wrap="square" rtlCol="0">
            <a:spAutoFit/>
          </a:bodyPr>
          <a:lstStyle/>
          <a:p>
            <a:pPr>
              <a:lnSpc>
                <a:spcPct val="200000"/>
              </a:lnSpc>
            </a:pPr>
            <a:r>
              <a:rPr lang="en-US" sz="1200" dirty="0"/>
              <a:t>A ______________________ hitch should not be used for lifting loose materials or loads that are difficult to balance.</a:t>
            </a:r>
          </a:p>
        </p:txBody>
      </p:sp>
      <p:sp>
        <p:nvSpPr>
          <p:cNvPr id="3" name="TextBox 2"/>
          <p:cNvSpPr txBox="1"/>
          <p:nvPr/>
        </p:nvSpPr>
        <p:spPr>
          <a:xfrm>
            <a:off x="1828800" y="1330404"/>
            <a:ext cx="2286000" cy="369332"/>
          </a:xfrm>
          <a:prstGeom prst="rect">
            <a:avLst/>
          </a:prstGeom>
          <a:noFill/>
        </p:spPr>
        <p:txBody>
          <a:bodyPr wrap="square" rtlCol="0">
            <a:spAutoFit/>
          </a:bodyPr>
          <a:lstStyle/>
          <a:p>
            <a:r>
              <a:rPr lang="en-US" b="1" dirty="0"/>
              <a:t>Vertical</a:t>
            </a:r>
          </a:p>
        </p:txBody>
      </p:sp>
      <p:sp>
        <p:nvSpPr>
          <p:cNvPr id="4" name="TextBox 3"/>
          <p:cNvSpPr txBox="1"/>
          <p:nvPr/>
        </p:nvSpPr>
        <p:spPr>
          <a:xfrm>
            <a:off x="1524000" y="4992469"/>
            <a:ext cx="7277100" cy="646331"/>
          </a:xfrm>
          <a:prstGeom prst="rect">
            <a:avLst/>
          </a:prstGeom>
          <a:noFill/>
        </p:spPr>
        <p:txBody>
          <a:bodyPr wrap="square" rtlCol="0">
            <a:spAutoFit/>
          </a:bodyPr>
          <a:lstStyle/>
          <a:p>
            <a:r>
              <a:rPr lang="en-US" sz="1200" dirty="0"/>
              <a:t>The loads attachment points must be ( above  /  below ) the loads center of gravity.</a:t>
            </a:r>
          </a:p>
          <a:p>
            <a:endParaRPr lang="en-US" sz="1200" dirty="0"/>
          </a:p>
          <a:p>
            <a:r>
              <a:rPr lang="en-US" sz="1200" dirty="0"/>
              <a:t>(Circle correct response)</a:t>
            </a:r>
          </a:p>
        </p:txBody>
      </p:sp>
      <p:sp>
        <p:nvSpPr>
          <p:cNvPr id="5" name="Oval 4"/>
          <p:cNvSpPr/>
          <p:nvPr/>
        </p:nvSpPr>
        <p:spPr>
          <a:xfrm>
            <a:off x="3886200" y="4934634"/>
            <a:ext cx="6096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524000" y="2544023"/>
            <a:ext cx="7543800" cy="1569660"/>
          </a:xfrm>
          <a:prstGeom prst="rect">
            <a:avLst/>
          </a:prstGeom>
          <a:noFill/>
        </p:spPr>
        <p:txBody>
          <a:bodyPr wrap="square" rtlCol="0">
            <a:spAutoFit/>
          </a:bodyPr>
          <a:lstStyle/>
          <a:p>
            <a:r>
              <a:rPr lang="en-US" sz="1200" dirty="0"/>
              <a:t>The ___________________________ of ___________________________</a:t>
            </a:r>
            <a:br>
              <a:rPr lang="en-US" sz="1200" dirty="0"/>
            </a:br>
            <a:endParaRPr lang="en-US" sz="1200" dirty="0"/>
          </a:p>
          <a:p>
            <a:r>
              <a:rPr lang="en-US" sz="1200" dirty="0"/>
              <a:t>is the point around  which an objects weight is evenly distributed.</a:t>
            </a:r>
          </a:p>
          <a:p>
            <a:endParaRPr lang="en-US" sz="1200" dirty="0"/>
          </a:p>
          <a:p>
            <a:pPr>
              <a:lnSpc>
                <a:spcPct val="200000"/>
              </a:lnSpc>
            </a:pPr>
            <a:r>
              <a:rPr lang="en-US" sz="1200" dirty="0"/>
              <a:t>To have a balanced load the ___________________________  of ________________________ must be directly below lifting hook.</a:t>
            </a:r>
          </a:p>
        </p:txBody>
      </p:sp>
      <p:sp>
        <p:nvSpPr>
          <p:cNvPr id="7" name="TextBox 6"/>
          <p:cNvSpPr txBox="1"/>
          <p:nvPr/>
        </p:nvSpPr>
        <p:spPr>
          <a:xfrm>
            <a:off x="2362200" y="2420198"/>
            <a:ext cx="2743200" cy="307777"/>
          </a:xfrm>
          <a:prstGeom prst="rect">
            <a:avLst/>
          </a:prstGeom>
          <a:noFill/>
        </p:spPr>
        <p:txBody>
          <a:bodyPr wrap="square" rtlCol="0">
            <a:spAutoFit/>
          </a:bodyPr>
          <a:lstStyle/>
          <a:p>
            <a:r>
              <a:rPr lang="en-US" sz="1400" b="1" dirty="0"/>
              <a:t>Center </a:t>
            </a:r>
          </a:p>
        </p:txBody>
      </p:sp>
      <p:sp>
        <p:nvSpPr>
          <p:cNvPr id="8" name="TextBox 7"/>
          <p:cNvSpPr txBox="1"/>
          <p:nvPr/>
        </p:nvSpPr>
        <p:spPr>
          <a:xfrm>
            <a:off x="4343400" y="2420198"/>
            <a:ext cx="2667000" cy="307777"/>
          </a:xfrm>
          <a:prstGeom prst="rect">
            <a:avLst/>
          </a:prstGeom>
          <a:noFill/>
        </p:spPr>
        <p:txBody>
          <a:bodyPr wrap="square" rtlCol="0">
            <a:spAutoFit/>
          </a:bodyPr>
          <a:lstStyle/>
          <a:p>
            <a:r>
              <a:rPr lang="en-US" sz="1400" b="1" dirty="0"/>
              <a:t>Gravity</a:t>
            </a:r>
          </a:p>
        </p:txBody>
      </p:sp>
      <p:sp>
        <p:nvSpPr>
          <p:cNvPr id="9" name="TextBox 8"/>
          <p:cNvSpPr txBox="1"/>
          <p:nvPr/>
        </p:nvSpPr>
        <p:spPr>
          <a:xfrm>
            <a:off x="3429000" y="3316098"/>
            <a:ext cx="2400300" cy="307777"/>
          </a:xfrm>
          <a:prstGeom prst="rect">
            <a:avLst/>
          </a:prstGeom>
          <a:noFill/>
        </p:spPr>
        <p:txBody>
          <a:bodyPr wrap="square" rtlCol="0">
            <a:spAutoFit/>
          </a:bodyPr>
          <a:lstStyle/>
          <a:p>
            <a:r>
              <a:rPr lang="en-US" sz="1400" b="1" dirty="0"/>
              <a:t>Center</a:t>
            </a:r>
          </a:p>
        </p:txBody>
      </p:sp>
      <p:sp>
        <p:nvSpPr>
          <p:cNvPr id="10" name="TextBox 9"/>
          <p:cNvSpPr txBox="1"/>
          <p:nvPr/>
        </p:nvSpPr>
        <p:spPr>
          <a:xfrm>
            <a:off x="5728447" y="3306023"/>
            <a:ext cx="2667000" cy="307777"/>
          </a:xfrm>
          <a:prstGeom prst="rect">
            <a:avLst/>
          </a:prstGeom>
          <a:noFill/>
        </p:spPr>
        <p:txBody>
          <a:bodyPr wrap="square" rtlCol="0">
            <a:spAutoFit/>
          </a:bodyPr>
          <a:lstStyle/>
          <a:p>
            <a:r>
              <a:rPr lang="en-US" sz="1400" b="1" dirty="0"/>
              <a:t>Gravity</a:t>
            </a:r>
          </a:p>
        </p:txBody>
      </p:sp>
      <p:sp>
        <p:nvSpPr>
          <p:cNvPr id="11" name="Rectangle 10"/>
          <p:cNvSpPr/>
          <p:nvPr/>
        </p:nvSpPr>
        <p:spPr>
          <a:xfrm>
            <a:off x="152400" y="1487269"/>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30</a:t>
            </a:r>
          </a:p>
        </p:txBody>
      </p:sp>
      <p:sp>
        <p:nvSpPr>
          <p:cNvPr id="12" name="Rectangle 11"/>
          <p:cNvSpPr/>
          <p:nvPr/>
        </p:nvSpPr>
        <p:spPr>
          <a:xfrm>
            <a:off x="138953" y="2699998"/>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31</a:t>
            </a:r>
          </a:p>
        </p:txBody>
      </p:sp>
      <p:cxnSp>
        <p:nvCxnSpPr>
          <p:cNvPr id="13" name="Straight Connector 12"/>
          <p:cNvCxnSpPr/>
          <p:nvPr/>
        </p:nvCxnSpPr>
        <p:spPr>
          <a:xfrm>
            <a:off x="0" y="2249269"/>
            <a:ext cx="8991600"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138953" y="5068669"/>
            <a:ext cx="990600" cy="3048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Slide 32</a:t>
            </a:r>
          </a:p>
        </p:txBody>
      </p:sp>
      <p:cxnSp>
        <p:nvCxnSpPr>
          <p:cNvPr id="15" name="Straight Connector 14"/>
          <p:cNvCxnSpPr/>
          <p:nvPr/>
        </p:nvCxnSpPr>
        <p:spPr>
          <a:xfrm>
            <a:off x="0" y="4617940"/>
            <a:ext cx="8991600" cy="0"/>
          </a:xfrm>
          <a:prstGeom prst="line">
            <a:avLst/>
          </a:prstGeom>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2461412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0600"/>
            <a:ext cx="6146800" cy="460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248400" y="1219200"/>
            <a:ext cx="2667000" cy="369332"/>
          </a:xfrm>
          <a:prstGeom prst="rect">
            <a:avLst/>
          </a:prstGeom>
          <a:noFill/>
        </p:spPr>
        <p:txBody>
          <a:bodyPr wrap="square" rtlCol="0">
            <a:spAutoFit/>
          </a:bodyPr>
          <a:lstStyle/>
          <a:p>
            <a:r>
              <a:rPr lang="en-US" dirty="0"/>
              <a:t>Slides 33 - 45</a:t>
            </a:r>
          </a:p>
        </p:txBody>
      </p:sp>
      <p:sp>
        <p:nvSpPr>
          <p:cNvPr id="4" name="TextBox 3"/>
          <p:cNvSpPr txBox="1"/>
          <p:nvPr/>
        </p:nvSpPr>
        <p:spPr>
          <a:xfrm>
            <a:off x="6477000" y="1905000"/>
            <a:ext cx="2362200" cy="2462213"/>
          </a:xfrm>
          <a:prstGeom prst="rect">
            <a:avLst/>
          </a:prstGeom>
          <a:noFill/>
        </p:spPr>
        <p:txBody>
          <a:bodyPr wrap="square" rtlCol="0">
            <a:spAutoFit/>
          </a:bodyPr>
          <a:lstStyle/>
          <a:p>
            <a:r>
              <a:rPr lang="en-US" sz="1400" dirty="0"/>
              <a:t>These slides go through the inspection process. </a:t>
            </a:r>
          </a:p>
          <a:p>
            <a:endParaRPr lang="en-US" sz="1400" dirty="0"/>
          </a:p>
          <a:p>
            <a:r>
              <a:rPr lang="en-US" sz="1400" dirty="0"/>
              <a:t>Where possible, bring example rigging items to the class to show what you are looking for. </a:t>
            </a:r>
          </a:p>
          <a:p>
            <a:endParaRPr lang="en-US" sz="1400" dirty="0"/>
          </a:p>
          <a:p>
            <a:r>
              <a:rPr lang="en-US" sz="1400" dirty="0"/>
              <a:t>You will also review the inspection during the hands-on section of the training.</a:t>
            </a:r>
          </a:p>
        </p:txBody>
      </p:sp>
      <p:sp>
        <p:nvSpPr>
          <p:cNvPr id="6" name="Rectangle 5"/>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22368393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48400" y="1219200"/>
            <a:ext cx="2667000" cy="369332"/>
          </a:xfrm>
          <a:prstGeom prst="rect">
            <a:avLst/>
          </a:prstGeom>
          <a:noFill/>
        </p:spPr>
        <p:txBody>
          <a:bodyPr wrap="square" rtlCol="0">
            <a:spAutoFit/>
          </a:bodyPr>
          <a:lstStyle/>
          <a:p>
            <a:r>
              <a:rPr lang="en-US" dirty="0"/>
              <a:t>Slides 46 - 50</a:t>
            </a:r>
          </a:p>
        </p:txBody>
      </p:sp>
      <p:sp>
        <p:nvSpPr>
          <p:cNvPr id="3" name="TextBox 2"/>
          <p:cNvSpPr txBox="1"/>
          <p:nvPr/>
        </p:nvSpPr>
        <p:spPr>
          <a:xfrm>
            <a:off x="6477000" y="1905000"/>
            <a:ext cx="2362200" cy="2677656"/>
          </a:xfrm>
          <a:prstGeom prst="rect">
            <a:avLst/>
          </a:prstGeom>
          <a:noFill/>
        </p:spPr>
        <p:txBody>
          <a:bodyPr wrap="square" rtlCol="0">
            <a:spAutoFit/>
          </a:bodyPr>
          <a:lstStyle/>
          <a:p>
            <a:r>
              <a:rPr lang="en-US" sz="1400" dirty="0"/>
              <a:t>Slide 46 addresses the PPE requirements.</a:t>
            </a:r>
          </a:p>
          <a:p>
            <a:endParaRPr lang="en-US" sz="1400" dirty="0"/>
          </a:p>
          <a:p>
            <a:r>
              <a:rPr lang="en-US" sz="1400" dirty="0"/>
              <a:t>Slides 47-50 address communication. Demonstrate the hand signals. </a:t>
            </a:r>
          </a:p>
          <a:p>
            <a:endParaRPr lang="en-US" sz="1400" dirty="0"/>
          </a:p>
          <a:p>
            <a:r>
              <a:rPr lang="en-US" sz="1400" dirty="0"/>
              <a:t>Emphasize that, during the lift planning, the crane operator must review the hand signals with all associates involved in the lift.</a:t>
            </a:r>
          </a:p>
        </p:txBody>
      </p:sp>
      <p:sp>
        <p:nvSpPr>
          <p:cNvPr id="5" name="Rectangle 4"/>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 y="1022866"/>
            <a:ext cx="5540484" cy="43873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75516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29" y="1095323"/>
            <a:ext cx="3601329"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51275"/>
            <a:ext cx="3654222" cy="2320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191000" y="1171523"/>
            <a:ext cx="3962400" cy="1661993"/>
          </a:xfrm>
          <a:prstGeom prst="rect">
            <a:avLst/>
          </a:prstGeom>
          <a:noFill/>
        </p:spPr>
        <p:txBody>
          <a:bodyPr wrap="square" rtlCol="0">
            <a:spAutoFit/>
          </a:bodyPr>
          <a:lstStyle/>
          <a:p>
            <a:r>
              <a:rPr lang="en-US" sz="1600" b="1" dirty="0"/>
              <a:t>Slide 51</a:t>
            </a:r>
          </a:p>
          <a:p>
            <a:endParaRPr lang="en-US" sz="1600" b="1" dirty="0"/>
          </a:p>
          <a:p>
            <a:r>
              <a:rPr lang="en-US" sz="1400" dirty="0"/>
              <a:t>Emphasize two points:</a:t>
            </a:r>
          </a:p>
          <a:p>
            <a:pPr marL="342900" indent="-342900">
              <a:buAutoNum type="arabicParenR"/>
            </a:pPr>
            <a:r>
              <a:rPr lang="en-US" sz="1400" dirty="0"/>
              <a:t>You must know the weight of the load , and</a:t>
            </a:r>
          </a:p>
          <a:p>
            <a:pPr marL="342900" indent="-342900">
              <a:buAutoNum type="arabicParenR"/>
            </a:pPr>
            <a:r>
              <a:rPr lang="en-US" sz="1400" dirty="0"/>
              <a:t>The lowest rated equipment defines the working load limit. (The weakest link defines the lifting capacity.)</a:t>
            </a:r>
          </a:p>
        </p:txBody>
      </p:sp>
      <p:sp>
        <p:nvSpPr>
          <p:cNvPr id="5" name="TextBox 4"/>
          <p:cNvSpPr txBox="1"/>
          <p:nvPr/>
        </p:nvSpPr>
        <p:spPr>
          <a:xfrm>
            <a:off x="4267200" y="4066163"/>
            <a:ext cx="3962400" cy="1877437"/>
          </a:xfrm>
          <a:prstGeom prst="rect">
            <a:avLst/>
          </a:prstGeom>
          <a:noFill/>
        </p:spPr>
        <p:txBody>
          <a:bodyPr wrap="square" rtlCol="0">
            <a:spAutoFit/>
          </a:bodyPr>
          <a:lstStyle/>
          <a:p>
            <a:r>
              <a:rPr lang="en-US" sz="1600" b="1" dirty="0"/>
              <a:t>Slide 52</a:t>
            </a:r>
          </a:p>
          <a:p>
            <a:endParaRPr lang="en-US" sz="1600" b="1" dirty="0"/>
          </a:p>
          <a:p>
            <a:r>
              <a:rPr lang="en-US" sz="1400" dirty="0"/>
              <a:t>Show examples of sling labels that show the WLL with various angles.</a:t>
            </a:r>
          </a:p>
          <a:p>
            <a:endParaRPr lang="en-US" sz="1400" dirty="0"/>
          </a:p>
          <a:p>
            <a:r>
              <a:rPr lang="en-US" sz="1400" dirty="0"/>
              <a:t>The equipment’s manufacturer defines the lift angle de-rate. The guide is a good reference but it does not over-ride the manufacturer’s requirements.</a:t>
            </a:r>
          </a:p>
        </p:txBody>
      </p:sp>
      <p:sp>
        <p:nvSpPr>
          <p:cNvPr id="6" name="Rectangle 5"/>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1671656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85850"/>
            <a:ext cx="3470844" cy="2501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981450"/>
            <a:ext cx="3486537" cy="2495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191000" y="1085850"/>
            <a:ext cx="3962400" cy="1661993"/>
          </a:xfrm>
          <a:prstGeom prst="rect">
            <a:avLst/>
          </a:prstGeom>
          <a:noFill/>
        </p:spPr>
        <p:txBody>
          <a:bodyPr wrap="square" rtlCol="0">
            <a:spAutoFit/>
          </a:bodyPr>
          <a:lstStyle/>
          <a:p>
            <a:r>
              <a:rPr lang="en-US" sz="1600" b="1" dirty="0"/>
              <a:t>Slide 53</a:t>
            </a:r>
          </a:p>
          <a:p>
            <a:endParaRPr lang="en-US" sz="1600" b="1" dirty="0"/>
          </a:p>
          <a:p>
            <a:r>
              <a:rPr lang="en-US" sz="1400" dirty="0"/>
              <a:t>The crane operator is in charge of the lift, and all personnel present within the restricted zone.</a:t>
            </a:r>
          </a:p>
          <a:p>
            <a:endParaRPr lang="en-US" sz="1400" dirty="0"/>
          </a:p>
          <a:p>
            <a:r>
              <a:rPr lang="en-US" sz="1400" dirty="0"/>
              <a:t>The restricted zone is determined by the crane operator. It must be beyond the fall zone.</a:t>
            </a:r>
          </a:p>
        </p:txBody>
      </p:sp>
      <p:sp>
        <p:nvSpPr>
          <p:cNvPr id="5" name="TextBox 4"/>
          <p:cNvSpPr txBox="1"/>
          <p:nvPr/>
        </p:nvSpPr>
        <p:spPr>
          <a:xfrm>
            <a:off x="4267200" y="3980490"/>
            <a:ext cx="3962400" cy="1877437"/>
          </a:xfrm>
          <a:prstGeom prst="rect">
            <a:avLst/>
          </a:prstGeom>
          <a:noFill/>
        </p:spPr>
        <p:txBody>
          <a:bodyPr wrap="square" rtlCol="0">
            <a:spAutoFit/>
          </a:bodyPr>
          <a:lstStyle/>
          <a:p>
            <a:r>
              <a:rPr lang="en-US" sz="1600" b="1" dirty="0"/>
              <a:t>Slide 54</a:t>
            </a:r>
          </a:p>
          <a:p>
            <a:endParaRPr lang="en-US" sz="1600" b="1" dirty="0"/>
          </a:p>
          <a:p>
            <a:r>
              <a:rPr lang="en-US" sz="1400" dirty="0"/>
              <a:t>The slide states that the fall zone includes “other items that might fall.” Ask the student(s) to say what other items might fall. Some examples are:</a:t>
            </a:r>
          </a:p>
          <a:p>
            <a:pPr marL="285750" indent="-285750">
              <a:buFont typeface="Arial" panose="020B0604020202020204" pitchFamily="34" charset="0"/>
              <a:buChar char="•"/>
            </a:pPr>
            <a:r>
              <a:rPr lang="en-US" sz="1400" dirty="0"/>
              <a:t>Anything a swinging load could strike </a:t>
            </a:r>
          </a:p>
          <a:p>
            <a:pPr marL="285750" indent="-285750">
              <a:buFont typeface="Arial" panose="020B0604020202020204" pitchFamily="34" charset="0"/>
              <a:buChar char="•"/>
            </a:pPr>
            <a:r>
              <a:rPr lang="en-US" sz="1400" dirty="0"/>
              <a:t>A part of the crane or rigging</a:t>
            </a:r>
          </a:p>
          <a:p>
            <a:pPr marL="285750" indent="-285750">
              <a:buFont typeface="Arial" panose="020B0604020202020204" pitchFamily="34" charset="0"/>
              <a:buChar char="•"/>
            </a:pPr>
            <a:r>
              <a:rPr lang="en-US" sz="1400" dirty="0"/>
              <a:t>A mobile crane can tip over</a:t>
            </a:r>
          </a:p>
        </p:txBody>
      </p:sp>
      <p:sp>
        <p:nvSpPr>
          <p:cNvPr id="6" name="Rectangle 5"/>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374122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17282"/>
            <a:ext cx="3695001"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914774"/>
            <a:ext cx="3810001" cy="27146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343401" y="1269682"/>
            <a:ext cx="4343400" cy="2523768"/>
          </a:xfrm>
          <a:prstGeom prst="rect">
            <a:avLst/>
          </a:prstGeom>
          <a:noFill/>
        </p:spPr>
        <p:txBody>
          <a:bodyPr wrap="square" rtlCol="0">
            <a:spAutoFit/>
          </a:bodyPr>
          <a:lstStyle/>
          <a:p>
            <a:r>
              <a:rPr lang="en-US" dirty="0"/>
              <a:t>Critical Lifts</a:t>
            </a:r>
          </a:p>
          <a:p>
            <a:endParaRPr lang="en-US" sz="1400" dirty="0"/>
          </a:p>
          <a:p>
            <a:r>
              <a:rPr lang="en-US" sz="1400" dirty="0"/>
              <a:t>Crane operators do not have to know how to develop the critical lift plan. That is the responsibility of lift supervisors.</a:t>
            </a:r>
          </a:p>
          <a:p>
            <a:endParaRPr lang="en-US" sz="1400" dirty="0"/>
          </a:p>
          <a:p>
            <a:r>
              <a:rPr lang="en-US" sz="1400" dirty="0"/>
              <a:t>However,</a:t>
            </a:r>
          </a:p>
          <a:p>
            <a:endParaRPr lang="en-US" sz="1400" dirty="0"/>
          </a:p>
          <a:p>
            <a:r>
              <a:rPr lang="en-US" sz="1400" dirty="0"/>
              <a:t>Crane operators must be able to determine if a lift is critical. Once they determine a lift is a critical lift, they must get a lift supervisor.</a:t>
            </a:r>
          </a:p>
        </p:txBody>
      </p:sp>
      <p:sp>
        <p:nvSpPr>
          <p:cNvPr id="5" name="Rectangle 4"/>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36161785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5" y="1066800"/>
            <a:ext cx="4066361"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820433"/>
            <a:ext cx="4057397" cy="28089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419600" y="1333500"/>
            <a:ext cx="4495800" cy="2893100"/>
          </a:xfrm>
          <a:prstGeom prst="rect">
            <a:avLst/>
          </a:prstGeom>
          <a:noFill/>
        </p:spPr>
        <p:txBody>
          <a:bodyPr wrap="square" rtlCol="0">
            <a:spAutoFit/>
          </a:bodyPr>
          <a:lstStyle/>
          <a:p>
            <a:r>
              <a:rPr lang="en-US" sz="1400" dirty="0"/>
              <a:t>Take note that gaining general knowledge of safe operation of cranes and planning the lift consumed 56 slides.</a:t>
            </a:r>
          </a:p>
          <a:p>
            <a:endParaRPr lang="en-US" sz="1400" dirty="0"/>
          </a:p>
          <a:p>
            <a:r>
              <a:rPr lang="en-US" sz="1400" dirty="0"/>
              <a:t>Performing the lift is covered in two slides. </a:t>
            </a:r>
          </a:p>
          <a:p>
            <a:endParaRPr lang="en-US" sz="1400" dirty="0"/>
          </a:p>
          <a:p>
            <a:r>
              <a:rPr lang="en-US" sz="1400" dirty="0"/>
              <a:t>Safe Crane Operation relies on proper planning!</a:t>
            </a:r>
          </a:p>
          <a:p>
            <a:endParaRPr lang="en-US" sz="1400" dirty="0"/>
          </a:p>
          <a:p>
            <a:r>
              <a:rPr lang="en-US" sz="1400" dirty="0"/>
              <a:t>Once the lift has been completed, rigging should be inspected and returned neatly to its storage location.</a:t>
            </a:r>
          </a:p>
          <a:p>
            <a:endParaRPr lang="en-US" sz="1400" dirty="0"/>
          </a:p>
          <a:p>
            <a:r>
              <a:rPr lang="en-US" sz="1400" dirty="0"/>
              <a:t>If the rigging has been stressed, used beyond its capacity, or shows any signs of defects, it must be marked with a defective tag and removed from service.</a:t>
            </a:r>
          </a:p>
        </p:txBody>
      </p:sp>
      <p:sp>
        <p:nvSpPr>
          <p:cNvPr id="5" name="Rectangle 4"/>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6981547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4125532"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495800" y="1295400"/>
            <a:ext cx="4343400" cy="2246769"/>
          </a:xfrm>
          <a:prstGeom prst="rect">
            <a:avLst/>
          </a:prstGeom>
          <a:noFill/>
        </p:spPr>
        <p:txBody>
          <a:bodyPr wrap="square" rtlCol="0">
            <a:spAutoFit/>
          </a:bodyPr>
          <a:lstStyle/>
          <a:p>
            <a:r>
              <a:rPr lang="en-US" sz="1400" dirty="0"/>
              <a:t>Be prepared for something to go wrong.</a:t>
            </a:r>
          </a:p>
          <a:p>
            <a:endParaRPr lang="en-US" sz="1400" dirty="0"/>
          </a:p>
          <a:p>
            <a:r>
              <a:rPr lang="en-US" sz="1400" dirty="0"/>
              <a:t>If the equipment was properly inspected, the lift was properly planned, and the lift is performed slowly and smoothly, the lift should be safe. However, things can and do happen. You must be prepared.</a:t>
            </a:r>
          </a:p>
          <a:p>
            <a:endParaRPr lang="en-US" sz="1400" dirty="0"/>
          </a:p>
          <a:p>
            <a:r>
              <a:rPr lang="en-US" sz="1400" dirty="0"/>
              <a:t>If something does happen, protect yourself by following your escape plan. Resist any urge you may have to protect the product.</a:t>
            </a:r>
          </a:p>
        </p:txBody>
      </p:sp>
      <p:sp>
        <p:nvSpPr>
          <p:cNvPr id="4" name="Rectangle 3"/>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20239502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
        <p:nvSpPr>
          <p:cNvPr id="3" name="TextBox 2"/>
          <p:cNvSpPr txBox="1"/>
          <p:nvPr/>
        </p:nvSpPr>
        <p:spPr>
          <a:xfrm>
            <a:off x="533400" y="1371600"/>
            <a:ext cx="8305800" cy="4739759"/>
          </a:xfrm>
          <a:prstGeom prst="rect">
            <a:avLst/>
          </a:prstGeom>
          <a:noFill/>
        </p:spPr>
        <p:txBody>
          <a:bodyPr wrap="square" rtlCol="0">
            <a:spAutoFit/>
          </a:bodyPr>
          <a:lstStyle/>
          <a:p>
            <a:r>
              <a:rPr lang="en-US" dirty="0"/>
              <a:t>Review</a:t>
            </a:r>
          </a:p>
          <a:p>
            <a:pPr lvl="1"/>
            <a:endParaRPr lang="en-US" sz="1400" dirty="0"/>
          </a:p>
          <a:p>
            <a:pPr marL="742950" lvl="1" indent="-285750">
              <a:buFont typeface="Arial" panose="020B0604020202020204" pitchFamily="34" charset="0"/>
              <a:buChar char="•"/>
            </a:pPr>
            <a:r>
              <a:rPr lang="en-US" sz="1400" dirty="0"/>
              <a:t>Take as much time as necessary to review. </a:t>
            </a:r>
          </a:p>
          <a:p>
            <a:pPr marL="742950" lvl="1" indent="-285750">
              <a:buFont typeface="Arial" panose="020B0604020202020204" pitchFamily="34" charset="0"/>
              <a:buChar char="•"/>
            </a:pPr>
            <a:r>
              <a:rPr lang="en-US" sz="1400" dirty="0"/>
              <a:t>Emphasize that the student must pass the test with 100% accuracy. </a:t>
            </a:r>
          </a:p>
          <a:p>
            <a:pPr lvl="1"/>
            <a:endParaRPr lang="en-US" sz="1400" dirty="0"/>
          </a:p>
          <a:p>
            <a:r>
              <a:rPr lang="en-US" dirty="0"/>
              <a:t>Test</a:t>
            </a:r>
          </a:p>
          <a:p>
            <a:pPr marL="742950" lvl="1" indent="-285750">
              <a:buFont typeface="Arial" panose="020B0604020202020204" pitchFamily="34" charset="0"/>
              <a:buChar char="•"/>
            </a:pPr>
            <a:r>
              <a:rPr lang="en-US" sz="1400" dirty="0"/>
              <a:t>The test is included in your packet. When the test is revised, EHS will send you a new copy. </a:t>
            </a:r>
          </a:p>
          <a:p>
            <a:pPr marL="742950" lvl="1" indent="-285750">
              <a:buFont typeface="Arial" panose="020B0604020202020204" pitchFamily="34" charset="0"/>
              <a:buChar char="•"/>
            </a:pPr>
            <a:r>
              <a:rPr lang="en-US" sz="1400" dirty="0"/>
              <a:t>When you receive the new test, destroy previous versions.</a:t>
            </a:r>
          </a:p>
          <a:p>
            <a:pPr marL="742950" lvl="1" indent="-285750">
              <a:buFont typeface="Arial" panose="020B0604020202020204" pitchFamily="34" charset="0"/>
              <a:buChar char="•"/>
            </a:pPr>
            <a:r>
              <a:rPr lang="en-US" sz="1400" dirty="0"/>
              <a:t>You can check to see if you have the latest revision be opening the document “Crane and Hoist Document List” located on G:\Safety\Safety Training\Crane and Hoist\</a:t>
            </a:r>
            <a:br>
              <a:rPr lang="en-US" sz="1400" dirty="0"/>
            </a:br>
            <a:br>
              <a:rPr lang="en-US" sz="1400" dirty="0"/>
            </a:br>
            <a:endParaRPr lang="en-US" sz="1400" dirty="0"/>
          </a:p>
          <a:p>
            <a:pPr marL="742950" lvl="1" indent="-285750">
              <a:buFont typeface="Arial" panose="020B0604020202020204" pitchFamily="34" charset="0"/>
              <a:buChar char="•"/>
            </a:pPr>
            <a:r>
              <a:rPr lang="en-US" sz="1400" dirty="0"/>
              <a:t>There are two reasons why a student may not pass the test on the first attempt:</a:t>
            </a:r>
          </a:p>
          <a:p>
            <a:pPr marL="1200150" lvl="2" indent="-285750">
              <a:buFont typeface="Arial" panose="020B0604020202020204" pitchFamily="34" charset="0"/>
              <a:buChar char="•"/>
            </a:pPr>
            <a:r>
              <a:rPr lang="en-US" sz="1400" dirty="0" err="1"/>
              <a:t>He/She</a:t>
            </a:r>
            <a:r>
              <a:rPr lang="en-US" sz="1400" dirty="0"/>
              <a:t> does not understand the material presented, or</a:t>
            </a:r>
          </a:p>
          <a:p>
            <a:pPr marL="1200150" lvl="2" indent="-285750">
              <a:buFont typeface="Arial" panose="020B0604020202020204" pitchFamily="34" charset="0"/>
              <a:buChar char="•"/>
            </a:pPr>
            <a:r>
              <a:rPr lang="en-US" sz="1400" dirty="0" err="1"/>
              <a:t>He/She</a:t>
            </a:r>
            <a:r>
              <a:rPr lang="en-US" sz="1400" dirty="0"/>
              <a:t> does not understand the question</a:t>
            </a:r>
          </a:p>
          <a:p>
            <a:pPr marL="742950" lvl="1" indent="-285750">
              <a:buFont typeface="Arial" panose="020B0604020202020204" pitchFamily="34" charset="0"/>
              <a:buChar char="•"/>
            </a:pPr>
            <a:r>
              <a:rPr lang="en-US" sz="1400" dirty="0"/>
              <a:t>Talk with the student about any missed questions. Yaskawa has some associates who speak English very well but may not understand the question the way it was written. Without prompting or hinting at the answer, you may ask the question orally using different wording. If the student clearly understands the material, you may mark the question as pass.</a:t>
            </a:r>
          </a:p>
          <a:p>
            <a:pPr marL="742950" lvl="1" indent="-285750">
              <a:buFont typeface="Arial" panose="020B0604020202020204" pitchFamily="34" charset="0"/>
              <a:buChar char="•"/>
            </a:pPr>
            <a:r>
              <a:rPr lang="en-US" sz="1400" dirty="0"/>
              <a:t>If the student does not understand the material, review the material with the associate. Then wait a minimum of three days before allowing the student to re-take the test.</a:t>
            </a:r>
          </a:p>
        </p:txBody>
      </p:sp>
    </p:spTree>
    <p:extLst>
      <p:ext uri="{BB962C8B-B14F-4D97-AF65-F5344CB8AC3E}">
        <p14:creationId xmlns:p14="http://schemas.microsoft.com/office/powerpoint/2010/main" val="179109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DC3D8-D6EC-343C-E5F5-63371C67D63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CF7102-8B92-CECA-391E-0ED3BBBE0DB5}"/>
              </a:ext>
            </a:extLst>
          </p:cNvPr>
          <p:cNvSpPr>
            <a:spLocks noGrp="1"/>
          </p:cNvSpPr>
          <p:nvPr>
            <p:ph type="sldNum" sz="quarter" idx="4294967295"/>
          </p:nvPr>
        </p:nvSpPr>
        <p:spPr>
          <a:xfrm>
            <a:off x="8382000" y="6324600"/>
            <a:ext cx="457200" cy="365125"/>
          </a:xfrm>
          <a:prstGeom prst="rect">
            <a:avLst/>
          </a:prstGeom>
        </p:spPr>
        <p:txBody>
          <a:bodyPr/>
          <a:lstStyle/>
          <a:p>
            <a:fld id="{29E9C91C-C4E4-485D-B4EB-8946FF912443}" type="slidenum">
              <a:rPr lang="en-US" smtClean="0"/>
              <a:t>3</a:t>
            </a:fld>
            <a:endParaRPr lang="en-US"/>
          </a:p>
        </p:txBody>
      </p:sp>
      <p:sp>
        <p:nvSpPr>
          <p:cNvPr id="3" name="TextBox 2">
            <a:extLst>
              <a:ext uri="{FF2B5EF4-FFF2-40B4-BE49-F238E27FC236}">
                <a16:creationId xmlns:a16="http://schemas.microsoft.com/office/drawing/2014/main" id="{19253CF5-1C29-E7E2-41A0-142F3A566A05}"/>
              </a:ext>
            </a:extLst>
          </p:cNvPr>
          <p:cNvSpPr txBox="1"/>
          <p:nvPr/>
        </p:nvSpPr>
        <p:spPr>
          <a:xfrm>
            <a:off x="914400" y="3361764"/>
            <a:ext cx="2514600" cy="307777"/>
          </a:xfrm>
          <a:prstGeom prst="rect">
            <a:avLst/>
          </a:prstGeom>
          <a:noFill/>
        </p:spPr>
        <p:txBody>
          <a:bodyPr wrap="square" rtlCol="0">
            <a:spAutoFit/>
          </a:bodyPr>
          <a:lstStyle/>
          <a:p>
            <a:r>
              <a:rPr lang="en-US" sz="1400" b="1" dirty="0"/>
              <a:t>Refresher Training</a:t>
            </a:r>
          </a:p>
        </p:txBody>
      </p:sp>
      <p:sp>
        <p:nvSpPr>
          <p:cNvPr id="4" name="TextBox 3">
            <a:extLst>
              <a:ext uri="{FF2B5EF4-FFF2-40B4-BE49-F238E27FC236}">
                <a16:creationId xmlns:a16="http://schemas.microsoft.com/office/drawing/2014/main" id="{91E2050B-5383-83D5-2CD9-2F2F63343681}"/>
              </a:ext>
            </a:extLst>
          </p:cNvPr>
          <p:cNvSpPr txBox="1"/>
          <p:nvPr/>
        </p:nvSpPr>
        <p:spPr>
          <a:xfrm>
            <a:off x="381000" y="1228165"/>
            <a:ext cx="4025154" cy="369332"/>
          </a:xfrm>
          <a:prstGeom prst="rect">
            <a:avLst/>
          </a:prstGeom>
          <a:noFill/>
        </p:spPr>
        <p:txBody>
          <a:bodyPr wrap="square" rtlCol="0">
            <a:spAutoFit/>
          </a:bodyPr>
          <a:lstStyle/>
          <a:p>
            <a:r>
              <a:rPr lang="en-US" dirty="0"/>
              <a:t>Training is required when:</a:t>
            </a:r>
          </a:p>
        </p:txBody>
      </p:sp>
      <p:sp>
        <p:nvSpPr>
          <p:cNvPr id="5" name="TextBox 4">
            <a:extLst>
              <a:ext uri="{FF2B5EF4-FFF2-40B4-BE49-F238E27FC236}">
                <a16:creationId xmlns:a16="http://schemas.microsoft.com/office/drawing/2014/main" id="{072FA345-B74E-39D7-A2E1-761E4EB9A45E}"/>
              </a:ext>
            </a:extLst>
          </p:cNvPr>
          <p:cNvSpPr txBox="1"/>
          <p:nvPr/>
        </p:nvSpPr>
        <p:spPr>
          <a:xfrm>
            <a:off x="1371600" y="1990165"/>
            <a:ext cx="6858001" cy="815608"/>
          </a:xfrm>
          <a:prstGeom prst="rect">
            <a:avLst/>
          </a:prstGeom>
          <a:noFill/>
        </p:spPr>
        <p:txBody>
          <a:bodyPr wrap="square" rtlCol="0">
            <a:spAutoFit/>
          </a:bodyPr>
          <a:lstStyle/>
          <a:p>
            <a:pPr marL="171450" indent="-171450">
              <a:spcAft>
                <a:spcPts val="600"/>
              </a:spcAft>
              <a:buFont typeface="Arial" panose="020B0604020202020204" pitchFamily="34" charset="0"/>
              <a:buChar char="•"/>
            </a:pPr>
            <a:r>
              <a:rPr lang="en-US" sz="1400" dirty="0"/>
              <a:t>Complete before associate is assigned to a station with a crane</a:t>
            </a:r>
          </a:p>
          <a:p>
            <a:pPr marL="171450" indent="-171450">
              <a:spcAft>
                <a:spcPts val="600"/>
              </a:spcAft>
              <a:buFont typeface="Arial" panose="020B0604020202020204" pitchFamily="34" charset="0"/>
              <a:buChar char="•"/>
            </a:pPr>
            <a:r>
              <a:rPr lang="en-US" sz="1400" dirty="0"/>
              <a:t>On-the-job training must be completed and competence evaluated before unsupervised crane operation</a:t>
            </a:r>
          </a:p>
        </p:txBody>
      </p:sp>
      <p:sp>
        <p:nvSpPr>
          <p:cNvPr id="6" name="TextBox 5">
            <a:extLst>
              <a:ext uri="{FF2B5EF4-FFF2-40B4-BE49-F238E27FC236}">
                <a16:creationId xmlns:a16="http://schemas.microsoft.com/office/drawing/2014/main" id="{B25F0551-6AC5-91FC-8BEB-C481F75183FB}"/>
              </a:ext>
            </a:extLst>
          </p:cNvPr>
          <p:cNvSpPr txBox="1"/>
          <p:nvPr/>
        </p:nvSpPr>
        <p:spPr>
          <a:xfrm>
            <a:off x="1371600" y="3742765"/>
            <a:ext cx="6172200" cy="600164"/>
          </a:xfrm>
          <a:prstGeom prst="rect">
            <a:avLst/>
          </a:prstGeom>
          <a:noFill/>
        </p:spPr>
        <p:txBody>
          <a:bodyPr wrap="square" rtlCol="0">
            <a:spAutoFit/>
          </a:bodyPr>
          <a:lstStyle/>
          <a:p>
            <a:pPr marL="171450" indent="-171450">
              <a:spcAft>
                <a:spcPts val="600"/>
              </a:spcAft>
              <a:buFont typeface="Arial" panose="020B0604020202020204" pitchFamily="34" charset="0"/>
              <a:buChar char="•"/>
            </a:pPr>
            <a:r>
              <a:rPr lang="en-US" sz="1400" dirty="0"/>
              <a:t>Annual evaluation, and</a:t>
            </a:r>
          </a:p>
          <a:p>
            <a:pPr marL="171450" indent="-171450">
              <a:spcAft>
                <a:spcPts val="600"/>
              </a:spcAft>
              <a:buFont typeface="Arial" panose="020B0604020202020204" pitchFamily="34" charset="0"/>
              <a:buChar char="•"/>
            </a:pPr>
            <a:r>
              <a:rPr lang="en-US" sz="1400" dirty="0"/>
              <a:t>After any incident, near-miss, or observation of unsafe operation</a:t>
            </a:r>
          </a:p>
        </p:txBody>
      </p:sp>
      <p:sp>
        <p:nvSpPr>
          <p:cNvPr id="7" name="TextBox 6">
            <a:extLst>
              <a:ext uri="{FF2B5EF4-FFF2-40B4-BE49-F238E27FC236}">
                <a16:creationId xmlns:a16="http://schemas.microsoft.com/office/drawing/2014/main" id="{8EBB101D-1005-F9B3-3983-47E1C755372E}"/>
              </a:ext>
            </a:extLst>
          </p:cNvPr>
          <p:cNvSpPr txBox="1"/>
          <p:nvPr/>
        </p:nvSpPr>
        <p:spPr>
          <a:xfrm>
            <a:off x="932329" y="1659977"/>
            <a:ext cx="2590800" cy="307777"/>
          </a:xfrm>
          <a:prstGeom prst="rect">
            <a:avLst/>
          </a:prstGeom>
          <a:noFill/>
        </p:spPr>
        <p:txBody>
          <a:bodyPr wrap="square" rtlCol="0">
            <a:spAutoFit/>
          </a:bodyPr>
          <a:lstStyle/>
          <a:p>
            <a:r>
              <a:rPr lang="en-US" sz="1400" b="1" dirty="0"/>
              <a:t>Initial Training</a:t>
            </a:r>
          </a:p>
        </p:txBody>
      </p:sp>
      <p:sp>
        <p:nvSpPr>
          <p:cNvPr id="10" name="TextBox 9">
            <a:extLst>
              <a:ext uri="{FF2B5EF4-FFF2-40B4-BE49-F238E27FC236}">
                <a16:creationId xmlns:a16="http://schemas.microsoft.com/office/drawing/2014/main" id="{C108052A-F57A-8D34-974D-30CD93D556AE}"/>
              </a:ext>
            </a:extLst>
          </p:cNvPr>
          <p:cNvSpPr txBox="1"/>
          <p:nvPr/>
        </p:nvSpPr>
        <p:spPr>
          <a:xfrm>
            <a:off x="1371599" y="1990165"/>
            <a:ext cx="6858001" cy="815608"/>
          </a:xfrm>
          <a:prstGeom prst="rect">
            <a:avLst/>
          </a:prstGeom>
          <a:noFill/>
        </p:spPr>
        <p:txBody>
          <a:bodyPr wrap="square" rtlCol="0">
            <a:spAutoFit/>
          </a:bodyPr>
          <a:lstStyle/>
          <a:p>
            <a:pPr marL="171450" indent="-171450">
              <a:spcAft>
                <a:spcPts val="600"/>
              </a:spcAft>
              <a:buFont typeface="Arial" panose="020B0604020202020204" pitchFamily="34" charset="0"/>
              <a:buChar char="•"/>
            </a:pPr>
            <a:r>
              <a:rPr lang="en-US" sz="1400" dirty="0"/>
              <a:t>Complete before associate is assigned to a station with a crane</a:t>
            </a:r>
          </a:p>
          <a:p>
            <a:pPr marL="171450" indent="-171450">
              <a:spcAft>
                <a:spcPts val="600"/>
              </a:spcAft>
              <a:buFont typeface="Arial" panose="020B0604020202020204" pitchFamily="34" charset="0"/>
              <a:buChar char="•"/>
            </a:pPr>
            <a:r>
              <a:rPr lang="en-US" sz="1400" dirty="0"/>
              <a:t>On-the-job training must be completed and competence evaluated before unsupervised crane operation</a:t>
            </a:r>
          </a:p>
        </p:txBody>
      </p:sp>
      <p:sp>
        <p:nvSpPr>
          <p:cNvPr id="11" name="Rectangle 10">
            <a:extLst>
              <a:ext uri="{FF2B5EF4-FFF2-40B4-BE49-F238E27FC236}">
                <a16:creationId xmlns:a16="http://schemas.microsoft.com/office/drawing/2014/main" id="{9FE80516-F85D-70BE-8E0F-1C8EECEDB9CB}"/>
              </a:ext>
            </a:extLst>
          </p:cNvPr>
          <p:cNvSpPr/>
          <p:nvPr/>
        </p:nvSpPr>
        <p:spPr>
          <a:xfrm>
            <a:off x="0" y="609600"/>
            <a:ext cx="9144000" cy="413266"/>
          </a:xfrm>
          <a:prstGeom prst="rect">
            <a:avLst/>
          </a:prstGeom>
          <a:solidFill>
            <a:srgbClr val="303C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Preparation</a:t>
            </a:r>
          </a:p>
        </p:txBody>
      </p:sp>
    </p:spTree>
    <p:extLst>
      <p:ext uri="{BB962C8B-B14F-4D97-AF65-F5344CB8AC3E}">
        <p14:creationId xmlns:p14="http://schemas.microsoft.com/office/powerpoint/2010/main" val="34631830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600"/>
            <a:ext cx="9144000" cy="41326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Hands-on Training</a:t>
            </a:r>
          </a:p>
        </p:txBody>
      </p:sp>
      <p:sp>
        <p:nvSpPr>
          <p:cNvPr id="3" name="TextBox 2"/>
          <p:cNvSpPr txBox="1"/>
          <p:nvPr/>
        </p:nvSpPr>
        <p:spPr>
          <a:xfrm>
            <a:off x="1143000" y="1524000"/>
            <a:ext cx="7086600" cy="3108543"/>
          </a:xfrm>
          <a:prstGeom prst="rect">
            <a:avLst/>
          </a:prstGeom>
          <a:solidFill>
            <a:schemeClr val="accent4">
              <a:lumMod val="40000"/>
              <a:lumOff val="60000"/>
            </a:schemeClr>
          </a:solidFill>
        </p:spPr>
        <p:txBody>
          <a:bodyPr wrap="square" rtlCol="0">
            <a:spAutoFit/>
          </a:bodyPr>
          <a:lstStyle/>
          <a:p>
            <a:pPr>
              <a:spcAft>
                <a:spcPts val="1200"/>
              </a:spcAft>
            </a:pPr>
            <a:r>
              <a:rPr lang="en-US" sz="1400" dirty="0"/>
              <a:t>NOTE: The initial qualification is valid only for jib cranes and bridge cranes ≤ 5 Tons. Additional hands-on training is required to become qualified to operate other types of cranes including:</a:t>
            </a:r>
          </a:p>
          <a:p>
            <a:pPr marL="285750" indent="-285750">
              <a:spcAft>
                <a:spcPts val="1200"/>
              </a:spcAft>
              <a:buFont typeface="Arial" panose="020B0604020202020204" pitchFamily="34" charset="0"/>
              <a:buChar char="•"/>
            </a:pPr>
            <a:r>
              <a:rPr lang="en-US" sz="1400" dirty="0"/>
              <a:t>Bridge cranes &gt; 5 tons</a:t>
            </a:r>
          </a:p>
          <a:p>
            <a:pPr marL="285750" indent="-285750">
              <a:spcAft>
                <a:spcPts val="1200"/>
              </a:spcAft>
              <a:buFont typeface="Arial" panose="020B0604020202020204" pitchFamily="34" charset="0"/>
              <a:buChar char="•"/>
            </a:pPr>
            <a:r>
              <a:rPr lang="en-US" sz="1400" dirty="0"/>
              <a:t>A-Frames</a:t>
            </a:r>
          </a:p>
          <a:p>
            <a:pPr marL="285750" indent="-285750">
              <a:spcAft>
                <a:spcPts val="1200"/>
              </a:spcAft>
              <a:buFont typeface="Arial" panose="020B0604020202020204" pitchFamily="34" charset="0"/>
              <a:buChar char="•"/>
            </a:pPr>
            <a:r>
              <a:rPr lang="en-US" sz="1400" dirty="0" err="1"/>
              <a:t>Forktruck</a:t>
            </a:r>
            <a:r>
              <a:rPr lang="en-US" sz="1400" dirty="0"/>
              <a:t> under the fork lifts</a:t>
            </a:r>
          </a:p>
          <a:p>
            <a:pPr marL="285750" indent="-285750">
              <a:spcAft>
                <a:spcPts val="1200"/>
              </a:spcAft>
              <a:buFont typeface="Arial" panose="020B0604020202020204" pitchFamily="34" charset="0"/>
              <a:buChar char="•"/>
            </a:pPr>
            <a:r>
              <a:rPr lang="en-US" sz="1400" dirty="0"/>
              <a:t>Big Joe</a:t>
            </a:r>
          </a:p>
          <a:p>
            <a:pPr marL="285750" indent="-285750">
              <a:spcAft>
                <a:spcPts val="1200"/>
              </a:spcAft>
              <a:buFont typeface="Arial" panose="020B0604020202020204" pitchFamily="34" charset="0"/>
              <a:buChar char="•"/>
            </a:pPr>
            <a:r>
              <a:rPr lang="en-US" sz="1400" dirty="0"/>
              <a:t>Knight Lifter</a:t>
            </a:r>
          </a:p>
          <a:p>
            <a:pPr marL="285750" indent="-285750">
              <a:spcAft>
                <a:spcPts val="1200"/>
              </a:spcAft>
              <a:buFont typeface="Arial" panose="020B0604020202020204" pitchFamily="34" charset="0"/>
              <a:buChar char="•"/>
            </a:pPr>
            <a:r>
              <a:rPr lang="en-US" sz="1400" dirty="0"/>
              <a:t>Air Lifter</a:t>
            </a:r>
          </a:p>
          <a:p>
            <a:pPr marL="285750" indent="-285750">
              <a:spcAft>
                <a:spcPts val="1200"/>
              </a:spcAft>
              <a:buFont typeface="Arial" panose="020B0604020202020204" pitchFamily="34" charset="0"/>
              <a:buChar char="•"/>
            </a:pPr>
            <a:r>
              <a:rPr lang="en-US" sz="1400" dirty="0"/>
              <a:t>Versa Lift</a:t>
            </a:r>
          </a:p>
        </p:txBody>
      </p:sp>
    </p:spTree>
    <p:extLst>
      <p:ext uri="{BB962C8B-B14F-4D97-AF65-F5344CB8AC3E}">
        <p14:creationId xmlns:p14="http://schemas.microsoft.com/office/powerpoint/2010/main" val="2357081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219200"/>
            <a:ext cx="7239000" cy="4770537"/>
          </a:xfrm>
          <a:prstGeom prst="rect">
            <a:avLst/>
          </a:prstGeom>
          <a:noFill/>
        </p:spPr>
        <p:txBody>
          <a:bodyPr wrap="square" rtlCol="0">
            <a:spAutoFit/>
          </a:bodyPr>
          <a:lstStyle/>
          <a:p>
            <a:pPr marL="342900" indent="-342900">
              <a:buAutoNum type="arabicPeriod"/>
            </a:pPr>
            <a:r>
              <a:rPr lang="en-US" dirty="0"/>
              <a:t>Facility Tour</a:t>
            </a:r>
          </a:p>
          <a:p>
            <a:pPr lvl="1"/>
            <a:endParaRPr lang="en-US" sz="1400" dirty="0"/>
          </a:p>
          <a:p>
            <a:pPr lvl="1"/>
            <a:r>
              <a:rPr lang="en-US" sz="1400" dirty="0"/>
              <a:t>Walk through the entire facility and point out each crane, hoist, and type of rigging equipment. The students should be able to identify the type and state if they will be qualified to use the equipment upon successful completion.</a:t>
            </a:r>
          </a:p>
          <a:p>
            <a:pPr lvl="1"/>
            <a:endParaRPr lang="en-US" sz="1400" dirty="0"/>
          </a:p>
          <a:p>
            <a:pPr marL="342900" indent="-342900">
              <a:buAutoNum type="arabicPeriod"/>
            </a:pPr>
            <a:r>
              <a:rPr lang="en-US" dirty="0"/>
              <a:t>Component Identification</a:t>
            </a:r>
          </a:p>
          <a:p>
            <a:pPr lvl="1"/>
            <a:endParaRPr lang="en-US" dirty="0"/>
          </a:p>
          <a:p>
            <a:pPr marL="742950" lvl="1" indent="-285750">
              <a:buFont typeface="Arial" panose="020B0604020202020204" pitchFamily="34" charset="0"/>
              <a:buChar char="•"/>
            </a:pPr>
            <a:r>
              <a:rPr lang="en-US" sz="1400" dirty="0"/>
              <a:t>Show different types of rigging used in the facility. </a:t>
            </a:r>
          </a:p>
          <a:p>
            <a:pPr marL="742950" lvl="1" indent="-285750">
              <a:buFont typeface="Arial" panose="020B0604020202020204" pitchFamily="34" charset="0"/>
              <a:buChar char="•"/>
            </a:pPr>
            <a:r>
              <a:rPr lang="en-US" sz="1400" dirty="0"/>
              <a:t>Show the WLL, tags, and labels. </a:t>
            </a:r>
          </a:p>
          <a:p>
            <a:pPr marL="742950" lvl="1" indent="-285750">
              <a:buFont typeface="Arial" panose="020B0604020202020204" pitchFamily="34" charset="0"/>
              <a:buChar char="•"/>
            </a:pPr>
            <a:r>
              <a:rPr lang="en-US" sz="1400" dirty="0"/>
              <a:t>Show how to read rating labels</a:t>
            </a:r>
          </a:p>
          <a:p>
            <a:pPr marL="742950" lvl="1" indent="-285750">
              <a:buFont typeface="Arial" panose="020B0604020202020204" pitchFamily="34" charset="0"/>
              <a:buChar char="•"/>
            </a:pPr>
            <a:r>
              <a:rPr lang="en-US" sz="1400" dirty="0"/>
              <a:t>Show location of crane disconnects</a:t>
            </a:r>
            <a:br>
              <a:rPr lang="en-US" sz="1400" dirty="0"/>
            </a:br>
            <a:endParaRPr lang="en-US" sz="1400" dirty="0"/>
          </a:p>
          <a:p>
            <a:pPr marL="342900" indent="-342900">
              <a:buFont typeface="+mj-lt"/>
              <a:buAutoNum type="arabicPeriod"/>
            </a:pPr>
            <a:r>
              <a:rPr lang="en-US" dirty="0"/>
              <a:t>Pre-Operational Inspection</a:t>
            </a:r>
            <a:br>
              <a:rPr lang="en-US" dirty="0"/>
            </a:br>
            <a:endParaRPr lang="en-US" dirty="0"/>
          </a:p>
          <a:p>
            <a:pPr marL="800100" lvl="1" indent="-342900">
              <a:buFont typeface="Arial" panose="020B0604020202020204" pitchFamily="34" charset="0"/>
              <a:buChar char="•"/>
            </a:pPr>
            <a:r>
              <a:rPr lang="en-US" sz="1400" dirty="0"/>
              <a:t>Complete an inspection on at least one bridge crane and one jib crane</a:t>
            </a:r>
          </a:p>
          <a:p>
            <a:pPr marL="800100" lvl="1" indent="-342900">
              <a:buFont typeface="Arial" panose="020B0604020202020204" pitchFamily="34" charset="0"/>
              <a:buChar char="•"/>
            </a:pPr>
            <a:r>
              <a:rPr lang="en-US" sz="1400" dirty="0"/>
              <a:t>Include inspection of multiple types of rigging in the area</a:t>
            </a:r>
          </a:p>
          <a:p>
            <a:pPr marL="800100" lvl="1" indent="-342900">
              <a:buFont typeface="Arial" panose="020B0604020202020204" pitchFamily="34" charset="0"/>
              <a:buChar char="•"/>
            </a:pPr>
            <a:r>
              <a:rPr lang="en-US" sz="1400" dirty="0"/>
              <a:t>Show what to look for with each type of device</a:t>
            </a:r>
          </a:p>
          <a:p>
            <a:pPr marL="800100" lvl="1" indent="-342900">
              <a:buFont typeface="Arial" panose="020B0604020202020204" pitchFamily="34" charset="0"/>
              <a:buChar char="•"/>
            </a:pPr>
            <a:r>
              <a:rPr lang="en-US" sz="1400" dirty="0"/>
              <a:t>Show how to complete the crane inspection form</a:t>
            </a:r>
          </a:p>
          <a:p>
            <a:pPr marL="800100" lvl="1" indent="-342900">
              <a:buAutoNum type="arabicPeriod"/>
            </a:pPr>
            <a:endParaRPr lang="en-US" dirty="0"/>
          </a:p>
        </p:txBody>
      </p:sp>
      <p:sp>
        <p:nvSpPr>
          <p:cNvPr id="3" name="Rectangle 2"/>
          <p:cNvSpPr/>
          <p:nvPr/>
        </p:nvSpPr>
        <p:spPr>
          <a:xfrm>
            <a:off x="0" y="609600"/>
            <a:ext cx="9144000" cy="41326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Hands-on Training</a:t>
            </a:r>
          </a:p>
        </p:txBody>
      </p:sp>
    </p:spTree>
    <p:extLst>
      <p:ext uri="{BB962C8B-B14F-4D97-AF65-F5344CB8AC3E}">
        <p14:creationId xmlns:p14="http://schemas.microsoft.com/office/powerpoint/2010/main" val="1381313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27847" y="1143000"/>
            <a:ext cx="7239000" cy="4031873"/>
          </a:xfrm>
          <a:prstGeom prst="rect">
            <a:avLst/>
          </a:prstGeom>
          <a:noFill/>
        </p:spPr>
        <p:txBody>
          <a:bodyPr wrap="square" rtlCol="0">
            <a:spAutoFit/>
          </a:bodyPr>
          <a:lstStyle/>
          <a:p>
            <a:pPr marL="342900" indent="-342900">
              <a:buFont typeface="+mj-lt"/>
              <a:buAutoNum type="arabicPeriod" startAt="4"/>
            </a:pPr>
            <a:r>
              <a:rPr lang="en-US" dirty="0"/>
              <a:t>Lift Preparation</a:t>
            </a:r>
          </a:p>
          <a:p>
            <a:pPr lvl="1"/>
            <a:endParaRPr lang="en-US" sz="1400" dirty="0"/>
          </a:p>
          <a:p>
            <a:pPr marL="742950" lvl="1" indent="-285750">
              <a:buFont typeface="Arial" panose="020B0604020202020204" pitchFamily="34" charset="0"/>
              <a:buChar char="•"/>
            </a:pPr>
            <a:r>
              <a:rPr lang="en-US" sz="1400" dirty="0"/>
              <a:t>Before going to training area:</a:t>
            </a:r>
          </a:p>
          <a:p>
            <a:pPr marL="1200150" lvl="2" indent="-285750">
              <a:buFont typeface="Arial" panose="020B0604020202020204" pitchFamily="34" charset="0"/>
              <a:buChar char="•"/>
            </a:pPr>
            <a:r>
              <a:rPr lang="en-US" sz="1400" dirty="0"/>
              <a:t>Prepare a load that will be moved from a loading zone to a prepared landing zone</a:t>
            </a:r>
          </a:p>
          <a:p>
            <a:pPr marL="1200150" lvl="2" indent="-285750">
              <a:buFont typeface="Arial" panose="020B0604020202020204" pitchFamily="34" charset="0"/>
              <a:buChar char="•"/>
            </a:pPr>
            <a:r>
              <a:rPr lang="en-US" sz="1400" dirty="0"/>
              <a:t>Place something that will obstruct the travel between the loading zone and the landing zone</a:t>
            </a:r>
          </a:p>
          <a:p>
            <a:pPr marL="742950" lvl="1" indent="-285750">
              <a:buFont typeface="Arial" panose="020B0604020202020204" pitchFamily="34" charset="0"/>
              <a:buChar char="•"/>
            </a:pPr>
            <a:r>
              <a:rPr lang="en-US" sz="1400" dirty="0"/>
              <a:t>With the Students:</a:t>
            </a:r>
          </a:p>
          <a:p>
            <a:pPr marL="1200150" lvl="2" indent="-285750">
              <a:buFont typeface="Arial" panose="020B0604020202020204" pitchFamily="34" charset="0"/>
              <a:buChar char="•"/>
            </a:pPr>
            <a:r>
              <a:rPr lang="en-US" sz="1400" dirty="0"/>
              <a:t>Identify the loading zone, the landing zone, the travel area, the fall zone, and the restricted zone</a:t>
            </a:r>
          </a:p>
          <a:p>
            <a:pPr marL="1200150" lvl="2" indent="-285750">
              <a:buFont typeface="Arial" panose="020B0604020202020204" pitchFamily="34" charset="0"/>
              <a:buChar char="•"/>
            </a:pPr>
            <a:r>
              <a:rPr lang="en-US" sz="1400" dirty="0"/>
              <a:t>Ask students what needs to be done before the lift. They should be able to state,:</a:t>
            </a:r>
          </a:p>
          <a:p>
            <a:pPr marL="1657350" lvl="3" indent="-285750">
              <a:buFont typeface="Arial" panose="020B0604020202020204" pitchFamily="34" charset="0"/>
              <a:buChar char="•"/>
            </a:pPr>
            <a:r>
              <a:rPr lang="en-US" sz="1400" dirty="0"/>
              <a:t> “complete the crane inspection” or “verify the inspection has been completed”, </a:t>
            </a:r>
          </a:p>
          <a:p>
            <a:pPr marL="1657350" lvl="3" indent="-285750">
              <a:buFont typeface="Arial" panose="020B0604020202020204" pitchFamily="34" charset="0"/>
              <a:buChar char="•"/>
            </a:pPr>
            <a:r>
              <a:rPr lang="en-US" sz="1400" dirty="0"/>
              <a:t>“clear the path” between the loading zone and landing zone</a:t>
            </a:r>
          </a:p>
          <a:p>
            <a:pPr marL="1657350" lvl="3" indent="-285750">
              <a:buFont typeface="Arial" panose="020B0604020202020204" pitchFamily="34" charset="0"/>
              <a:buChar char="•"/>
            </a:pPr>
            <a:r>
              <a:rPr lang="en-US" sz="1400" dirty="0"/>
              <a:t>Identify the location of the disconnect</a:t>
            </a:r>
          </a:p>
          <a:p>
            <a:pPr marL="1657350" lvl="3" indent="-285750">
              <a:buFont typeface="Arial" panose="020B0604020202020204" pitchFamily="34" charset="0"/>
              <a:buChar char="•"/>
            </a:pPr>
            <a:r>
              <a:rPr lang="en-US" sz="1400" dirty="0"/>
              <a:t>Identify the exit path</a:t>
            </a:r>
          </a:p>
          <a:p>
            <a:pPr marL="1657350" lvl="3" indent="-285750">
              <a:buFont typeface="Arial" panose="020B0604020202020204" pitchFamily="34" charset="0"/>
              <a:buChar char="•"/>
            </a:pPr>
            <a:r>
              <a:rPr lang="en-US" sz="1400" dirty="0"/>
              <a:t>Discuss the communication method</a:t>
            </a:r>
          </a:p>
        </p:txBody>
      </p:sp>
      <p:sp>
        <p:nvSpPr>
          <p:cNvPr id="3" name="Rectangle 2"/>
          <p:cNvSpPr/>
          <p:nvPr/>
        </p:nvSpPr>
        <p:spPr>
          <a:xfrm>
            <a:off x="0" y="609600"/>
            <a:ext cx="9144000" cy="41326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Hands-on Training</a:t>
            </a:r>
          </a:p>
        </p:txBody>
      </p:sp>
    </p:spTree>
    <p:extLst>
      <p:ext uri="{BB962C8B-B14F-4D97-AF65-F5344CB8AC3E}">
        <p14:creationId xmlns:p14="http://schemas.microsoft.com/office/powerpoint/2010/main" val="37397534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219200"/>
            <a:ext cx="7239000" cy="4924425"/>
          </a:xfrm>
          <a:prstGeom prst="rect">
            <a:avLst/>
          </a:prstGeom>
          <a:noFill/>
        </p:spPr>
        <p:txBody>
          <a:bodyPr wrap="square" rtlCol="0">
            <a:spAutoFit/>
          </a:bodyPr>
          <a:lstStyle/>
          <a:p>
            <a:pPr marL="342900" indent="-342900">
              <a:buFont typeface="+mj-lt"/>
              <a:buAutoNum type="arabicPeriod" startAt="5"/>
            </a:pPr>
            <a:r>
              <a:rPr lang="en-US" dirty="0"/>
              <a:t>Performing the Lift</a:t>
            </a:r>
          </a:p>
          <a:p>
            <a:pPr lvl="1"/>
            <a:endParaRPr lang="en-US" dirty="0"/>
          </a:p>
          <a:p>
            <a:pPr marL="742950" lvl="1" indent="-285750">
              <a:buFont typeface="Arial" panose="020B0604020202020204" pitchFamily="34" charset="0"/>
              <a:buChar char="•"/>
            </a:pPr>
            <a:r>
              <a:rPr lang="en-US" sz="1400" dirty="0"/>
              <a:t>Analyze the load, including the weight, center-of-gravity, and best hitching method</a:t>
            </a:r>
          </a:p>
          <a:p>
            <a:pPr marL="742950" lvl="1" indent="-285750">
              <a:buFont typeface="Arial" panose="020B0604020202020204" pitchFamily="34" charset="0"/>
              <a:buChar char="•"/>
            </a:pPr>
            <a:r>
              <a:rPr lang="en-US" sz="1400" dirty="0"/>
              <a:t>Discuss the best type of rigging to be used for the lift</a:t>
            </a:r>
          </a:p>
          <a:p>
            <a:pPr marL="742950" lvl="1" indent="-285750">
              <a:buFont typeface="Arial" panose="020B0604020202020204" pitchFamily="34" charset="0"/>
              <a:buChar char="•"/>
            </a:pPr>
            <a:r>
              <a:rPr lang="en-US" sz="1400" dirty="0"/>
              <a:t>Read the rating labels on all of the equipment (crane, hoist, rigging)</a:t>
            </a:r>
          </a:p>
          <a:p>
            <a:pPr marL="742950" lvl="1" indent="-285750">
              <a:buFont typeface="Arial" panose="020B0604020202020204" pitchFamily="34" charset="0"/>
              <a:buChar char="•"/>
            </a:pPr>
            <a:r>
              <a:rPr lang="en-US" sz="1400" dirty="0"/>
              <a:t>Attach the rigging</a:t>
            </a:r>
          </a:p>
          <a:p>
            <a:pPr marL="742950" lvl="1" indent="-285750">
              <a:buFont typeface="Arial" panose="020B0604020202020204" pitchFamily="34" charset="0"/>
              <a:buChar char="•"/>
            </a:pPr>
            <a:r>
              <a:rPr lang="en-US" sz="1400" dirty="0"/>
              <a:t>Discuss how the sling angle affects the working load limit. Determine if the straps need </a:t>
            </a:r>
            <a:r>
              <a:rPr lang="en-US" sz="1400" dirty="0" err="1"/>
              <a:t>derating</a:t>
            </a:r>
            <a:r>
              <a:rPr lang="en-US" sz="1400" dirty="0"/>
              <a:t> based on the sling angle of this lift.</a:t>
            </a:r>
          </a:p>
          <a:p>
            <a:pPr marL="742950" lvl="1" indent="-285750">
              <a:buFont typeface="Arial" panose="020B0604020202020204" pitchFamily="34" charset="0"/>
              <a:buChar char="•"/>
            </a:pPr>
            <a:r>
              <a:rPr lang="en-US" sz="1400" dirty="0"/>
              <a:t>Lift the load. Ask students what height the load should be during the move</a:t>
            </a:r>
          </a:p>
          <a:p>
            <a:pPr marL="742950" lvl="1" indent="-285750">
              <a:buFont typeface="Arial" panose="020B0604020202020204" pitchFamily="34" charset="0"/>
              <a:buChar char="•"/>
            </a:pPr>
            <a:r>
              <a:rPr lang="en-US" sz="1400" dirty="0"/>
              <a:t>Move the load to the landing zone slowly and smoothly</a:t>
            </a:r>
          </a:p>
          <a:p>
            <a:pPr marL="742950" lvl="1" indent="-285750">
              <a:buFont typeface="Arial" panose="020B0604020202020204" pitchFamily="34" charset="0"/>
              <a:buChar char="•"/>
            </a:pPr>
            <a:r>
              <a:rPr lang="en-US" sz="1400" dirty="0"/>
              <a:t>Discuss when tagging lines should be used</a:t>
            </a:r>
          </a:p>
          <a:p>
            <a:pPr marL="742950" lvl="1" indent="-285750">
              <a:buFont typeface="Arial" panose="020B0604020202020204" pitchFamily="34" charset="0"/>
              <a:buChar char="•"/>
            </a:pPr>
            <a:r>
              <a:rPr lang="en-US" sz="1400" dirty="0"/>
              <a:t>Wait for the load to stabilize (stop swinging) and slowly lower the load</a:t>
            </a:r>
          </a:p>
          <a:p>
            <a:pPr marL="742950" lvl="1" indent="-285750">
              <a:buFont typeface="Arial" panose="020B0604020202020204" pitchFamily="34" charset="0"/>
              <a:buChar char="•"/>
            </a:pPr>
            <a:r>
              <a:rPr lang="en-US" sz="1400" dirty="0"/>
              <a:t>Remove rigging</a:t>
            </a:r>
          </a:p>
          <a:p>
            <a:pPr marL="742950" lvl="1" indent="-285750">
              <a:buFont typeface="Arial" panose="020B0604020202020204" pitchFamily="34" charset="0"/>
              <a:buChar char="•"/>
            </a:pPr>
            <a:r>
              <a:rPr lang="en-US" sz="1400" dirty="0"/>
              <a:t>Perform post-lift inspection</a:t>
            </a:r>
          </a:p>
          <a:p>
            <a:pPr marL="742950" lvl="1" indent="-285750">
              <a:buFont typeface="Arial" panose="020B0604020202020204" pitchFamily="34" charset="0"/>
              <a:buChar char="•"/>
            </a:pPr>
            <a:r>
              <a:rPr lang="en-US" sz="1400" dirty="0"/>
              <a:t>Replace rigging to storage location</a:t>
            </a:r>
            <a:br>
              <a:rPr lang="en-US" sz="1400" dirty="0"/>
            </a:br>
            <a:endParaRPr lang="en-US" sz="1400" dirty="0"/>
          </a:p>
          <a:p>
            <a:pPr marL="342900" indent="-342900">
              <a:buFont typeface="+mj-lt"/>
              <a:buAutoNum type="arabicPeriod" startAt="5"/>
            </a:pPr>
            <a:r>
              <a:rPr lang="en-US" dirty="0"/>
              <a:t>Communication</a:t>
            </a:r>
            <a:br>
              <a:rPr lang="en-US" dirty="0"/>
            </a:br>
            <a:endParaRPr lang="en-US" dirty="0"/>
          </a:p>
          <a:p>
            <a:pPr marL="800100" lvl="1" indent="-342900">
              <a:buFont typeface="Arial" panose="020B0604020202020204" pitchFamily="34" charset="0"/>
              <a:buChar char="•"/>
            </a:pPr>
            <a:r>
              <a:rPr lang="en-US" sz="1400" dirty="0"/>
              <a:t>Discuss communication methods</a:t>
            </a:r>
          </a:p>
          <a:p>
            <a:pPr marL="800100" lvl="1" indent="-342900">
              <a:buFont typeface="Arial" panose="020B0604020202020204" pitchFamily="34" charset="0"/>
              <a:buChar char="•"/>
            </a:pPr>
            <a:r>
              <a:rPr lang="en-US" sz="1400" dirty="0"/>
              <a:t>Review hand signals</a:t>
            </a:r>
          </a:p>
          <a:p>
            <a:pPr marL="800100" lvl="1" indent="-342900">
              <a:buAutoNum type="arabicPeriod"/>
            </a:pPr>
            <a:endParaRPr lang="en-US" dirty="0"/>
          </a:p>
        </p:txBody>
      </p:sp>
      <p:sp>
        <p:nvSpPr>
          <p:cNvPr id="3" name="Rectangle 2"/>
          <p:cNvSpPr/>
          <p:nvPr/>
        </p:nvSpPr>
        <p:spPr>
          <a:xfrm>
            <a:off x="0" y="609600"/>
            <a:ext cx="9144000" cy="41326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Hands-on Training</a:t>
            </a:r>
          </a:p>
        </p:txBody>
      </p:sp>
    </p:spTree>
    <p:extLst>
      <p:ext uri="{BB962C8B-B14F-4D97-AF65-F5344CB8AC3E}">
        <p14:creationId xmlns:p14="http://schemas.microsoft.com/office/powerpoint/2010/main" val="33113660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219200"/>
            <a:ext cx="7239000" cy="3077766"/>
          </a:xfrm>
          <a:prstGeom prst="rect">
            <a:avLst/>
          </a:prstGeom>
          <a:noFill/>
        </p:spPr>
        <p:txBody>
          <a:bodyPr wrap="square" rtlCol="0">
            <a:spAutoFit/>
          </a:bodyPr>
          <a:lstStyle/>
          <a:p>
            <a:pPr marL="342900" indent="-342900">
              <a:buAutoNum type="arabicPeriod" startAt="7"/>
            </a:pPr>
            <a:r>
              <a:rPr lang="en-US" dirty="0"/>
              <a:t>Emergency Action</a:t>
            </a:r>
          </a:p>
          <a:p>
            <a:pPr lvl="1"/>
            <a:endParaRPr lang="en-US" dirty="0"/>
          </a:p>
          <a:p>
            <a:pPr marL="742950" lvl="1" indent="-285750">
              <a:buFont typeface="Arial" panose="020B0604020202020204" pitchFamily="34" charset="0"/>
              <a:buChar char="•"/>
            </a:pPr>
            <a:r>
              <a:rPr lang="en-US" sz="1400" dirty="0"/>
              <a:t>Discuss emergencies that could occur during the lift</a:t>
            </a:r>
          </a:p>
          <a:p>
            <a:pPr marL="742950" lvl="1" indent="-285750">
              <a:buFont typeface="Arial" panose="020B0604020202020204" pitchFamily="34" charset="0"/>
              <a:buChar char="•"/>
            </a:pPr>
            <a:r>
              <a:rPr lang="en-US" sz="1400" dirty="0"/>
              <a:t>Explain how they would respond to the emergency</a:t>
            </a:r>
          </a:p>
          <a:p>
            <a:pPr marL="742950" lvl="1" indent="-285750">
              <a:buFont typeface="Arial" panose="020B0604020202020204" pitchFamily="34" charset="0"/>
              <a:buChar char="•"/>
            </a:pPr>
            <a:r>
              <a:rPr lang="en-US" sz="1400" dirty="0"/>
              <a:t>Stress that with emergencies are extremely rare when cranes and rigging are:</a:t>
            </a:r>
          </a:p>
          <a:p>
            <a:pPr marL="1200150" lvl="2" indent="-285750">
              <a:buFont typeface="Arial" panose="020B0604020202020204" pitchFamily="34" charset="0"/>
              <a:buChar char="•"/>
            </a:pPr>
            <a:r>
              <a:rPr lang="en-US" sz="1400" dirty="0"/>
              <a:t>Operated by qualified associates,</a:t>
            </a:r>
          </a:p>
          <a:p>
            <a:pPr marL="1200150" lvl="2" indent="-285750">
              <a:buFont typeface="Arial" panose="020B0604020202020204" pitchFamily="34" charset="0"/>
              <a:buChar char="•"/>
            </a:pPr>
            <a:r>
              <a:rPr lang="en-US" sz="1400" dirty="0"/>
              <a:t>Properly installed,</a:t>
            </a:r>
          </a:p>
          <a:p>
            <a:pPr marL="1200150" lvl="2" indent="-285750">
              <a:buFont typeface="Arial" panose="020B0604020202020204" pitchFamily="34" charset="0"/>
              <a:buChar char="•"/>
            </a:pPr>
            <a:r>
              <a:rPr lang="en-US" sz="1400" dirty="0"/>
              <a:t>Properly maintained,</a:t>
            </a:r>
          </a:p>
          <a:p>
            <a:pPr marL="1200150" lvl="2" indent="-285750">
              <a:buFont typeface="Arial" panose="020B0604020202020204" pitchFamily="34" charset="0"/>
              <a:buChar char="•"/>
            </a:pPr>
            <a:r>
              <a:rPr lang="en-US" sz="1400" dirty="0"/>
              <a:t>Properly inspected, </a:t>
            </a:r>
          </a:p>
          <a:p>
            <a:pPr marL="1200150" lvl="2" indent="-285750">
              <a:buFont typeface="Arial" panose="020B0604020202020204" pitchFamily="34" charset="0"/>
              <a:buChar char="•"/>
            </a:pPr>
            <a:r>
              <a:rPr lang="en-US" sz="1400" dirty="0"/>
              <a:t>Lifts are properly planned, and</a:t>
            </a:r>
          </a:p>
          <a:p>
            <a:pPr marL="1200150" lvl="2" indent="-285750">
              <a:buFont typeface="Arial" panose="020B0604020202020204" pitchFamily="34" charset="0"/>
              <a:buChar char="•"/>
            </a:pPr>
            <a:r>
              <a:rPr lang="en-US" sz="1400" dirty="0"/>
              <a:t>Lifts are performed with slow, smooth movements</a:t>
            </a:r>
            <a:br>
              <a:rPr lang="en-US" sz="1400" dirty="0"/>
            </a:br>
            <a:endParaRPr lang="en-US" sz="1400" dirty="0"/>
          </a:p>
          <a:p>
            <a:pPr marL="800100" lvl="1" indent="-342900">
              <a:buAutoNum type="arabicPeriod"/>
            </a:pPr>
            <a:endParaRPr lang="en-US" dirty="0"/>
          </a:p>
        </p:txBody>
      </p:sp>
      <p:sp>
        <p:nvSpPr>
          <p:cNvPr id="3" name="Rectangle 2"/>
          <p:cNvSpPr/>
          <p:nvPr/>
        </p:nvSpPr>
        <p:spPr>
          <a:xfrm>
            <a:off x="0" y="609600"/>
            <a:ext cx="9144000" cy="41326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Hands-on Training</a:t>
            </a:r>
          </a:p>
        </p:txBody>
      </p:sp>
    </p:spTree>
    <p:extLst>
      <p:ext uri="{BB962C8B-B14F-4D97-AF65-F5344CB8AC3E}">
        <p14:creationId xmlns:p14="http://schemas.microsoft.com/office/powerpoint/2010/main" val="27878784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600"/>
            <a:ext cx="9144000" cy="41326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Hands-on Training Test</a:t>
            </a:r>
          </a:p>
        </p:txBody>
      </p:sp>
      <p:sp>
        <p:nvSpPr>
          <p:cNvPr id="4" name="TextBox 3"/>
          <p:cNvSpPr txBox="1"/>
          <p:nvPr/>
        </p:nvSpPr>
        <p:spPr>
          <a:xfrm>
            <a:off x="1075765" y="1676400"/>
            <a:ext cx="7162800" cy="4924425"/>
          </a:xfrm>
          <a:prstGeom prst="rect">
            <a:avLst/>
          </a:prstGeom>
          <a:noFill/>
        </p:spPr>
        <p:txBody>
          <a:bodyPr wrap="square" rtlCol="0">
            <a:spAutoFit/>
          </a:bodyPr>
          <a:lstStyle/>
          <a:p>
            <a:pPr marL="342900" indent="-342900">
              <a:buAutoNum type="arabicPeriod"/>
            </a:pPr>
            <a:r>
              <a:rPr lang="en-US" dirty="0"/>
              <a:t>Preparation</a:t>
            </a:r>
          </a:p>
          <a:p>
            <a:pPr marL="800100" lvl="1" indent="-342900">
              <a:buFont typeface="Arial" panose="020B0604020202020204" pitchFamily="34" charset="0"/>
              <a:buChar char="•"/>
            </a:pPr>
            <a:r>
              <a:rPr lang="en-US" sz="1400" dirty="0"/>
              <a:t>Place the load in the training area</a:t>
            </a:r>
          </a:p>
          <a:p>
            <a:pPr marL="800100" lvl="1" indent="-342900">
              <a:buFont typeface="Arial" panose="020B0604020202020204" pitchFamily="34" charset="0"/>
              <a:buChar char="•"/>
            </a:pPr>
            <a:r>
              <a:rPr lang="en-US" sz="1400" dirty="0"/>
              <a:t>Place an obstruction between the loading and landing zones</a:t>
            </a:r>
          </a:p>
          <a:p>
            <a:pPr marL="800100" lvl="1" indent="-342900">
              <a:buFont typeface="Arial" panose="020B0604020202020204" pitchFamily="34" charset="0"/>
              <a:buChar char="•"/>
            </a:pPr>
            <a:r>
              <a:rPr lang="en-US" sz="1400" dirty="0"/>
              <a:t>DO NOT place defective components in the area to test the associate. This could be used inadvertently. You may take a defective piece of equipment and ask the associate to inspect it, but make sure you keep it in you control at all times.</a:t>
            </a:r>
            <a:br>
              <a:rPr lang="en-US" sz="1400" dirty="0"/>
            </a:br>
            <a:endParaRPr lang="en-US" sz="1400" dirty="0"/>
          </a:p>
          <a:p>
            <a:pPr marL="342900" indent="-342900">
              <a:buFont typeface="+mj-lt"/>
              <a:buAutoNum type="arabicPeriod"/>
            </a:pPr>
            <a:r>
              <a:rPr lang="en-US" dirty="0"/>
              <a:t>Follow all of the steps included on Test (SAF-F-1001)</a:t>
            </a:r>
            <a:br>
              <a:rPr lang="en-US" dirty="0"/>
            </a:br>
            <a:endParaRPr lang="en-US" dirty="0"/>
          </a:p>
          <a:p>
            <a:pPr marL="342900" indent="-342900">
              <a:buFont typeface="+mj-lt"/>
              <a:buAutoNum type="arabicPeriod"/>
            </a:pPr>
            <a:r>
              <a:rPr lang="en-US" dirty="0"/>
              <a:t>If the associate Passes,</a:t>
            </a:r>
          </a:p>
          <a:p>
            <a:pPr marL="800100" lvl="1" indent="-342900">
              <a:buFont typeface="Arial" panose="020B0604020202020204" pitchFamily="34" charset="0"/>
              <a:buChar char="•"/>
            </a:pPr>
            <a:r>
              <a:rPr lang="en-US" sz="1400" dirty="0"/>
              <a:t>Send copy of test (written and hands-on) to </a:t>
            </a:r>
            <a:r>
              <a:rPr lang="en-US" sz="1400" dirty="0">
                <a:hlinkClick r:id="rId2"/>
              </a:rPr>
              <a:t>EHS@Yaskawa.com</a:t>
            </a:r>
            <a:endParaRPr lang="en-US" sz="1400" dirty="0"/>
          </a:p>
          <a:p>
            <a:pPr marL="800100" lvl="1" indent="-342900">
              <a:buFont typeface="Arial" panose="020B0604020202020204" pitchFamily="34" charset="0"/>
              <a:buChar char="•"/>
            </a:pPr>
            <a:r>
              <a:rPr lang="en-US" sz="1400" dirty="0"/>
              <a:t>EHS will complete the certificate and qualification card</a:t>
            </a:r>
            <a:br>
              <a:rPr lang="en-US" sz="1400" dirty="0"/>
            </a:br>
            <a:endParaRPr lang="en-US" sz="1400" dirty="0"/>
          </a:p>
          <a:p>
            <a:pPr marL="342900" indent="-342900">
              <a:buFont typeface="+mj-lt"/>
              <a:buAutoNum type="arabicPeriod"/>
            </a:pPr>
            <a:r>
              <a:rPr lang="en-US" dirty="0"/>
              <a:t>If the associate Fails and item,</a:t>
            </a:r>
          </a:p>
          <a:p>
            <a:pPr marL="800100" lvl="1" indent="-342900">
              <a:buFont typeface="Arial" panose="020B0604020202020204" pitchFamily="34" charset="0"/>
              <a:buChar char="•"/>
            </a:pPr>
            <a:r>
              <a:rPr lang="en-US" sz="1400" dirty="0"/>
              <a:t>Review the step that the associate failed</a:t>
            </a:r>
          </a:p>
          <a:p>
            <a:pPr marL="800100" lvl="1" indent="-342900">
              <a:buFont typeface="Arial" panose="020B0604020202020204" pitchFamily="34" charset="0"/>
              <a:buChar char="•"/>
            </a:pPr>
            <a:r>
              <a:rPr lang="en-US" sz="1400" dirty="0"/>
              <a:t>Schedule a new test</a:t>
            </a:r>
          </a:p>
          <a:p>
            <a:pPr marL="800100" lvl="1" indent="-342900">
              <a:buFont typeface="Arial" panose="020B0604020202020204" pitchFamily="34" charset="0"/>
              <a:buChar char="•"/>
            </a:pPr>
            <a:r>
              <a:rPr lang="en-US" sz="1400" dirty="0"/>
              <a:t>If the associate fails the test three times, they will not be qualified.</a:t>
            </a:r>
          </a:p>
          <a:p>
            <a:pPr marL="1257300" lvl="2" indent="-342900">
              <a:buFont typeface="Arial" panose="020B0604020202020204" pitchFamily="34" charset="0"/>
              <a:buChar char="•"/>
            </a:pPr>
            <a:r>
              <a:rPr lang="en-US" sz="1400" dirty="0"/>
              <a:t>Send copies of all three tests to </a:t>
            </a:r>
            <a:r>
              <a:rPr lang="en-US" sz="1400" dirty="0">
                <a:hlinkClick r:id="rId2"/>
              </a:rPr>
              <a:t>EHS@Yaskawa.com</a:t>
            </a:r>
            <a:endParaRPr lang="en-US" sz="1400" dirty="0"/>
          </a:p>
          <a:p>
            <a:pPr marL="1257300" lvl="2" indent="-342900">
              <a:buFont typeface="Arial" panose="020B0604020202020204" pitchFamily="34" charset="0"/>
              <a:buChar char="•"/>
            </a:pPr>
            <a:r>
              <a:rPr lang="en-US" sz="1400" dirty="0"/>
              <a:t>EHS will notify the associate’s supervisor</a:t>
            </a:r>
          </a:p>
          <a:p>
            <a:pPr marL="1257300" lvl="2" indent="-342900">
              <a:buFont typeface="Arial" panose="020B0604020202020204" pitchFamily="34" charset="0"/>
              <a:buChar char="•"/>
            </a:pPr>
            <a:r>
              <a:rPr lang="en-US" sz="1400" dirty="0"/>
              <a:t>EHS and the associate’s supervisor will determine if the associate should retake the entire course or if he/she will remain unqualified indefinitely.</a:t>
            </a:r>
          </a:p>
        </p:txBody>
      </p:sp>
      <p:sp>
        <p:nvSpPr>
          <p:cNvPr id="5" name="TextBox 4"/>
          <p:cNvSpPr txBox="1"/>
          <p:nvPr/>
        </p:nvSpPr>
        <p:spPr>
          <a:xfrm>
            <a:off x="381000" y="1104900"/>
            <a:ext cx="8305800" cy="381000"/>
          </a:xfrm>
          <a:prstGeom prst="rect">
            <a:avLst/>
          </a:prstGeom>
          <a:solidFill>
            <a:schemeClr val="accent4">
              <a:lumMod val="40000"/>
              <a:lumOff val="60000"/>
            </a:schemeClr>
          </a:solidFill>
          <a:ln>
            <a:noFill/>
          </a:ln>
        </p:spPr>
        <p:txBody>
          <a:bodyPr wrap="square" rtlCol="0">
            <a:spAutoFit/>
          </a:bodyPr>
          <a:lstStyle/>
          <a:p>
            <a:r>
              <a:rPr lang="en-US" dirty="0"/>
              <a:t>NOTE: Hands-on Test shall not be completed on the same day as the hands-on training.</a:t>
            </a:r>
          </a:p>
        </p:txBody>
      </p:sp>
    </p:spTree>
    <p:extLst>
      <p:ext uri="{BB962C8B-B14F-4D97-AF65-F5344CB8AC3E}">
        <p14:creationId xmlns:p14="http://schemas.microsoft.com/office/powerpoint/2010/main" val="822826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09600"/>
            <a:ext cx="9144000" cy="41326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Post Qualification</a:t>
            </a:r>
          </a:p>
        </p:txBody>
      </p:sp>
      <p:sp>
        <p:nvSpPr>
          <p:cNvPr id="2" name="TextBox 1"/>
          <p:cNvSpPr txBox="1"/>
          <p:nvPr/>
        </p:nvSpPr>
        <p:spPr>
          <a:xfrm>
            <a:off x="3124200" y="1143000"/>
            <a:ext cx="5334000" cy="369332"/>
          </a:xfrm>
          <a:prstGeom prst="rect">
            <a:avLst/>
          </a:prstGeom>
          <a:noFill/>
        </p:spPr>
        <p:txBody>
          <a:bodyPr wrap="square" rtlCol="0">
            <a:spAutoFit/>
          </a:bodyPr>
          <a:lstStyle/>
          <a:p>
            <a:r>
              <a:rPr lang="en-US" dirty="0"/>
              <a:t>Trainer Qualification</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56266"/>
            <a:ext cx="2751413" cy="4764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505200" y="1752600"/>
            <a:ext cx="5105400" cy="2462213"/>
          </a:xfrm>
          <a:prstGeom prst="rect">
            <a:avLst/>
          </a:prstGeom>
          <a:noFill/>
        </p:spPr>
        <p:txBody>
          <a:bodyPr wrap="square" rtlCol="0">
            <a:spAutoFit/>
          </a:bodyPr>
          <a:lstStyle/>
          <a:p>
            <a:r>
              <a:rPr lang="en-US" sz="1400" dirty="0"/>
              <a:t>At the completion of this course you, as a trainer, will be observed training one or more associates.</a:t>
            </a:r>
          </a:p>
          <a:p>
            <a:endParaRPr lang="en-US" sz="1400" dirty="0"/>
          </a:p>
          <a:p>
            <a:r>
              <a:rPr lang="en-US" sz="1400" dirty="0"/>
              <a:t>You will be qualified as a Crane Trainer after successful completion of this evaluation.</a:t>
            </a:r>
          </a:p>
          <a:p>
            <a:endParaRPr lang="en-US" sz="1400" dirty="0"/>
          </a:p>
          <a:p>
            <a:r>
              <a:rPr lang="en-US" sz="1400" dirty="0"/>
              <a:t>You will be qualified to train associates to operate jib cranes and bridge cranes ≤ 5 tons.</a:t>
            </a:r>
          </a:p>
          <a:p>
            <a:endParaRPr lang="en-US" sz="1400" dirty="0"/>
          </a:p>
          <a:p>
            <a:r>
              <a:rPr lang="en-US" sz="1400" dirty="0"/>
              <a:t>Equipment specific hands-on training is required for other types of lifting equipment.</a:t>
            </a:r>
          </a:p>
        </p:txBody>
      </p:sp>
    </p:spTree>
    <p:extLst>
      <p:ext uri="{BB962C8B-B14F-4D97-AF65-F5344CB8AC3E}">
        <p14:creationId xmlns:p14="http://schemas.microsoft.com/office/powerpoint/2010/main" val="18041694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143000"/>
            <a:ext cx="2895600" cy="50584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0" y="609600"/>
            <a:ext cx="9144000" cy="41326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Post Qualification</a:t>
            </a:r>
          </a:p>
        </p:txBody>
      </p:sp>
      <p:sp>
        <p:nvSpPr>
          <p:cNvPr id="5" name="TextBox 4"/>
          <p:cNvSpPr txBox="1"/>
          <p:nvPr/>
        </p:nvSpPr>
        <p:spPr>
          <a:xfrm>
            <a:off x="3124200" y="1143000"/>
            <a:ext cx="5334000" cy="369332"/>
          </a:xfrm>
          <a:prstGeom prst="rect">
            <a:avLst/>
          </a:prstGeom>
          <a:noFill/>
        </p:spPr>
        <p:txBody>
          <a:bodyPr wrap="square" rtlCol="0">
            <a:spAutoFit/>
          </a:bodyPr>
          <a:lstStyle/>
          <a:p>
            <a:r>
              <a:rPr lang="en-US" dirty="0"/>
              <a:t>Qualified Associate Qualification</a:t>
            </a:r>
          </a:p>
        </p:txBody>
      </p:sp>
      <p:sp>
        <p:nvSpPr>
          <p:cNvPr id="6" name="TextBox 5"/>
          <p:cNvSpPr txBox="1"/>
          <p:nvPr/>
        </p:nvSpPr>
        <p:spPr>
          <a:xfrm>
            <a:off x="3505200" y="1752600"/>
            <a:ext cx="5105400" cy="2031325"/>
          </a:xfrm>
          <a:prstGeom prst="rect">
            <a:avLst/>
          </a:prstGeom>
          <a:noFill/>
        </p:spPr>
        <p:txBody>
          <a:bodyPr wrap="square" rtlCol="0">
            <a:spAutoFit/>
          </a:bodyPr>
          <a:lstStyle/>
          <a:p>
            <a:r>
              <a:rPr lang="en-US" sz="1400" dirty="0"/>
              <a:t>When the associate has successfully passed the written and hands-on tests, send copies of the tests to </a:t>
            </a:r>
            <a:r>
              <a:rPr lang="en-US" sz="1400" dirty="0">
                <a:hlinkClick r:id="rId3"/>
              </a:rPr>
              <a:t>EHS@Yaskawa.com</a:t>
            </a:r>
            <a:r>
              <a:rPr lang="en-US" sz="1400" dirty="0"/>
              <a:t>.</a:t>
            </a:r>
          </a:p>
          <a:p>
            <a:endParaRPr lang="en-US" sz="1400" dirty="0"/>
          </a:p>
          <a:p>
            <a:r>
              <a:rPr lang="en-US" sz="1400" dirty="0"/>
              <a:t>EHS will:</a:t>
            </a:r>
          </a:p>
          <a:p>
            <a:pPr marL="285750" indent="-285750">
              <a:buFont typeface="Arial" panose="020B0604020202020204" pitchFamily="34" charset="0"/>
              <a:buChar char="•"/>
            </a:pPr>
            <a:r>
              <a:rPr lang="en-US" sz="1400" dirty="0"/>
              <a:t>Complete Certificate</a:t>
            </a:r>
          </a:p>
          <a:p>
            <a:pPr marL="285750" indent="-285750">
              <a:buFont typeface="Arial" panose="020B0604020202020204" pitchFamily="34" charset="0"/>
              <a:buChar char="•"/>
            </a:pPr>
            <a:r>
              <a:rPr lang="en-US" sz="1400" dirty="0"/>
              <a:t>Complete Qualification Card</a:t>
            </a:r>
          </a:p>
          <a:p>
            <a:pPr marL="285750" indent="-285750">
              <a:buFont typeface="Arial" panose="020B0604020202020204" pitchFamily="34" charset="0"/>
              <a:buChar char="•"/>
            </a:pPr>
            <a:r>
              <a:rPr lang="en-US" sz="1400" dirty="0"/>
              <a:t>Notify Supervisor</a:t>
            </a:r>
          </a:p>
          <a:p>
            <a:pPr marL="285750" indent="-285750">
              <a:buFont typeface="Arial" panose="020B0604020202020204" pitchFamily="34" charset="0"/>
              <a:buChar char="•"/>
            </a:pPr>
            <a:r>
              <a:rPr lang="en-US" sz="1400" dirty="0"/>
              <a:t>Enter into database</a:t>
            </a:r>
          </a:p>
          <a:p>
            <a:pPr marL="285750" indent="-285750">
              <a:buFont typeface="Arial" panose="020B0604020202020204" pitchFamily="34" charset="0"/>
              <a:buChar char="•"/>
            </a:pPr>
            <a:r>
              <a:rPr lang="en-US" sz="1400" dirty="0"/>
              <a:t>Notify supervisor 45-days before required annual assessment</a:t>
            </a:r>
          </a:p>
        </p:txBody>
      </p:sp>
    </p:spTree>
    <p:extLst>
      <p:ext uri="{BB962C8B-B14F-4D97-AF65-F5344CB8AC3E}">
        <p14:creationId xmlns:p14="http://schemas.microsoft.com/office/powerpoint/2010/main" val="3062844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228165"/>
            <a:ext cx="2841812" cy="369332"/>
          </a:xfrm>
          <a:prstGeom prst="rect">
            <a:avLst/>
          </a:prstGeom>
          <a:noFill/>
        </p:spPr>
        <p:txBody>
          <a:bodyPr wrap="square" rtlCol="0">
            <a:spAutoFit/>
          </a:bodyPr>
          <a:lstStyle/>
          <a:p>
            <a:r>
              <a:rPr lang="en-US" dirty="0"/>
              <a:t>Preparation</a:t>
            </a:r>
          </a:p>
        </p:txBody>
      </p:sp>
      <p:sp>
        <p:nvSpPr>
          <p:cNvPr id="3" name="TextBox 2"/>
          <p:cNvSpPr txBox="1"/>
          <p:nvPr/>
        </p:nvSpPr>
        <p:spPr>
          <a:xfrm>
            <a:off x="990600" y="2037582"/>
            <a:ext cx="7239000" cy="815608"/>
          </a:xfrm>
          <a:prstGeom prst="rect">
            <a:avLst/>
          </a:prstGeom>
          <a:noFill/>
        </p:spPr>
        <p:txBody>
          <a:bodyPr wrap="square" rtlCol="0">
            <a:spAutoFit/>
          </a:bodyPr>
          <a:lstStyle/>
          <a:p>
            <a:pPr marL="171450" indent="-171450">
              <a:spcAft>
                <a:spcPts val="600"/>
              </a:spcAft>
              <a:buFont typeface="Arial" panose="020B0604020202020204" pitchFamily="34" charset="0"/>
              <a:buChar char="•"/>
            </a:pPr>
            <a:r>
              <a:rPr lang="en-US" sz="1400" dirty="0"/>
              <a:t>Schedule conference room and send invitations</a:t>
            </a:r>
          </a:p>
          <a:p>
            <a:pPr marL="171450" indent="-171450">
              <a:spcAft>
                <a:spcPts val="600"/>
              </a:spcAft>
              <a:buFont typeface="Arial" panose="020B0604020202020204" pitchFamily="34" charset="0"/>
              <a:buChar char="•"/>
            </a:pPr>
            <a:r>
              <a:rPr lang="en-US" sz="1400" dirty="0"/>
              <a:t>Print copies of SAF-T-1001 for students, a training sign-in form, and certificates (all included in instructor binder)</a:t>
            </a:r>
          </a:p>
        </p:txBody>
      </p:sp>
      <p:sp>
        <p:nvSpPr>
          <p:cNvPr id="4" name="TextBox 3"/>
          <p:cNvSpPr txBox="1"/>
          <p:nvPr/>
        </p:nvSpPr>
        <p:spPr>
          <a:xfrm>
            <a:off x="990600" y="3644676"/>
            <a:ext cx="7010400" cy="1985159"/>
          </a:xfrm>
          <a:prstGeom prst="rect">
            <a:avLst/>
          </a:prstGeom>
          <a:noFill/>
        </p:spPr>
        <p:txBody>
          <a:bodyPr wrap="square" rtlCol="0">
            <a:spAutoFit/>
          </a:bodyPr>
          <a:lstStyle/>
          <a:p>
            <a:pPr>
              <a:spcAft>
                <a:spcPts val="600"/>
              </a:spcAft>
            </a:pPr>
            <a:r>
              <a:rPr lang="en-US" sz="1400" dirty="0"/>
              <a:t>Annual evaluations should be included in the associate’s annual performance review in UKG. If this is not practical, the associate’s supervisor shall maintain copies of the annual evaluation.</a:t>
            </a:r>
          </a:p>
          <a:p>
            <a:pPr>
              <a:spcAft>
                <a:spcPts val="600"/>
              </a:spcAft>
            </a:pPr>
            <a:endParaRPr lang="en-US" sz="1400" dirty="0"/>
          </a:p>
          <a:p>
            <a:pPr>
              <a:spcAft>
                <a:spcPts val="600"/>
              </a:spcAft>
            </a:pPr>
            <a:r>
              <a:rPr lang="en-US" sz="1400" dirty="0"/>
              <a:t>If result of incident, near-miss, observation of unsafe behavior:</a:t>
            </a:r>
          </a:p>
          <a:p>
            <a:pPr marL="171450" indent="-171450">
              <a:spcAft>
                <a:spcPts val="600"/>
              </a:spcAft>
              <a:buFont typeface="Arial" panose="020B0604020202020204" pitchFamily="34" charset="0"/>
              <a:buChar char="•"/>
            </a:pPr>
            <a:r>
              <a:rPr lang="en-US" sz="1400" dirty="0"/>
              <a:t>Review incident report</a:t>
            </a:r>
          </a:p>
          <a:p>
            <a:pPr marL="171450" indent="-171450">
              <a:spcAft>
                <a:spcPts val="600"/>
              </a:spcAft>
              <a:buFont typeface="Arial" panose="020B0604020202020204" pitchFamily="34" charset="0"/>
              <a:buChar char="•"/>
            </a:pPr>
            <a:r>
              <a:rPr lang="en-US" sz="1400" dirty="0"/>
              <a:t>Tailor training around root cause</a:t>
            </a:r>
          </a:p>
          <a:p>
            <a:pPr marL="171450" indent="-171450">
              <a:spcAft>
                <a:spcPts val="600"/>
              </a:spcAft>
              <a:buFont typeface="Arial" panose="020B0604020202020204" pitchFamily="34" charset="0"/>
              <a:buChar char="•"/>
            </a:pPr>
            <a:r>
              <a:rPr lang="en-US" sz="1400" dirty="0"/>
              <a:t>The associate’s supervisor shall maintain a record of the retraining.</a:t>
            </a:r>
          </a:p>
        </p:txBody>
      </p:sp>
      <p:sp>
        <p:nvSpPr>
          <p:cNvPr id="5" name="TextBox 4"/>
          <p:cNvSpPr txBox="1"/>
          <p:nvPr/>
        </p:nvSpPr>
        <p:spPr>
          <a:xfrm>
            <a:off x="914400" y="3180700"/>
            <a:ext cx="2514600" cy="307777"/>
          </a:xfrm>
          <a:prstGeom prst="rect">
            <a:avLst/>
          </a:prstGeom>
          <a:noFill/>
        </p:spPr>
        <p:txBody>
          <a:bodyPr wrap="square" rtlCol="0">
            <a:spAutoFit/>
          </a:bodyPr>
          <a:lstStyle/>
          <a:p>
            <a:r>
              <a:rPr lang="en-US" sz="1400" b="1" dirty="0"/>
              <a:t>Refresher Training</a:t>
            </a:r>
          </a:p>
        </p:txBody>
      </p:sp>
      <p:sp>
        <p:nvSpPr>
          <p:cNvPr id="6" name="TextBox 5"/>
          <p:cNvSpPr txBox="1"/>
          <p:nvPr/>
        </p:nvSpPr>
        <p:spPr>
          <a:xfrm>
            <a:off x="914400" y="1691335"/>
            <a:ext cx="2590800" cy="307777"/>
          </a:xfrm>
          <a:prstGeom prst="rect">
            <a:avLst/>
          </a:prstGeom>
          <a:noFill/>
        </p:spPr>
        <p:txBody>
          <a:bodyPr wrap="square" rtlCol="0">
            <a:spAutoFit/>
          </a:bodyPr>
          <a:lstStyle/>
          <a:p>
            <a:r>
              <a:rPr lang="en-US" sz="1400" b="1" dirty="0"/>
              <a:t>Initial Training</a:t>
            </a:r>
          </a:p>
        </p:txBody>
      </p:sp>
      <p:sp>
        <p:nvSpPr>
          <p:cNvPr id="8" name="Rectangle 7"/>
          <p:cNvSpPr/>
          <p:nvPr/>
        </p:nvSpPr>
        <p:spPr>
          <a:xfrm>
            <a:off x="0" y="609600"/>
            <a:ext cx="9144000" cy="413266"/>
          </a:xfrm>
          <a:prstGeom prst="rect">
            <a:avLst/>
          </a:prstGeom>
          <a:solidFill>
            <a:srgbClr val="303C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Preparation</a:t>
            </a:r>
          </a:p>
        </p:txBody>
      </p:sp>
    </p:spTree>
    <p:extLst>
      <p:ext uri="{BB962C8B-B14F-4D97-AF65-F5344CB8AC3E}">
        <p14:creationId xmlns:p14="http://schemas.microsoft.com/office/powerpoint/2010/main" val="1805565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2718" y="1230868"/>
            <a:ext cx="2236694" cy="369332"/>
          </a:xfrm>
          <a:prstGeom prst="rect">
            <a:avLst/>
          </a:prstGeom>
          <a:noFill/>
        </p:spPr>
        <p:txBody>
          <a:bodyPr wrap="square" rtlCol="0">
            <a:spAutoFit/>
          </a:bodyPr>
          <a:lstStyle/>
          <a:p>
            <a:r>
              <a:rPr lang="en-US" dirty="0"/>
              <a:t>Hands-On</a:t>
            </a:r>
          </a:p>
        </p:txBody>
      </p:sp>
      <p:sp>
        <p:nvSpPr>
          <p:cNvPr id="3" name="TextBox 2"/>
          <p:cNvSpPr txBox="1"/>
          <p:nvPr/>
        </p:nvSpPr>
        <p:spPr>
          <a:xfrm>
            <a:off x="988359" y="1981200"/>
            <a:ext cx="7859806" cy="2492990"/>
          </a:xfrm>
          <a:prstGeom prst="rect">
            <a:avLst/>
          </a:prstGeom>
          <a:noFill/>
        </p:spPr>
        <p:txBody>
          <a:bodyPr wrap="square" rtlCol="0">
            <a:spAutoFit/>
          </a:bodyPr>
          <a:lstStyle/>
          <a:p>
            <a:pPr>
              <a:spcAft>
                <a:spcPts val="600"/>
              </a:spcAft>
            </a:pPr>
            <a:r>
              <a:rPr lang="en-US" sz="1400" dirty="0"/>
              <a:t>At Franklin</a:t>
            </a:r>
          </a:p>
          <a:p>
            <a:pPr marL="171450" indent="-171450">
              <a:spcAft>
                <a:spcPts val="600"/>
              </a:spcAft>
              <a:buFont typeface="Arial" panose="020B0604020202020204" pitchFamily="34" charset="0"/>
              <a:buChar char="•"/>
            </a:pPr>
            <a:r>
              <a:rPr lang="en-US" sz="1400" dirty="0"/>
              <a:t>Discuss with Production Manager to determine which crane is available for training</a:t>
            </a:r>
            <a:br>
              <a:rPr lang="en-US" sz="1400" dirty="0"/>
            </a:br>
            <a:endParaRPr lang="en-US" sz="1400" dirty="0"/>
          </a:p>
          <a:p>
            <a:pPr>
              <a:spcAft>
                <a:spcPts val="600"/>
              </a:spcAft>
            </a:pPr>
            <a:r>
              <a:rPr lang="en-US" sz="1400" dirty="0"/>
              <a:t>At Buffalo Grove</a:t>
            </a:r>
          </a:p>
          <a:p>
            <a:pPr marL="171450" indent="-171450">
              <a:spcAft>
                <a:spcPts val="600"/>
              </a:spcAft>
              <a:buFont typeface="Arial" panose="020B0604020202020204" pitchFamily="34" charset="0"/>
              <a:buChar char="•"/>
            </a:pPr>
            <a:r>
              <a:rPr lang="en-US" sz="1400" dirty="0"/>
              <a:t>Discuss with Production Manager to determine which crane is available for training</a:t>
            </a:r>
            <a:br>
              <a:rPr lang="en-US" sz="1400" dirty="0"/>
            </a:br>
            <a:endParaRPr lang="en-US" sz="1400" dirty="0"/>
          </a:p>
          <a:p>
            <a:pPr>
              <a:spcAft>
                <a:spcPts val="600"/>
              </a:spcAft>
            </a:pPr>
            <a:r>
              <a:rPr lang="en-US" sz="1400" dirty="0"/>
              <a:t>At All Facilities</a:t>
            </a:r>
          </a:p>
          <a:p>
            <a:pPr marL="171450" indent="-171450">
              <a:spcAft>
                <a:spcPts val="600"/>
              </a:spcAft>
              <a:buFont typeface="Arial" panose="020B0604020202020204" pitchFamily="34" charset="0"/>
              <a:buChar char="•"/>
            </a:pPr>
            <a:r>
              <a:rPr lang="en-US" sz="1400" dirty="0"/>
              <a:t>All students must participate in hands-on training</a:t>
            </a:r>
          </a:p>
          <a:p>
            <a:pPr marL="171450" indent="-171450">
              <a:spcAft>
                <a:spcPts val="600"/>
              </a:spcAft>
              <a:buFont typeface="Arial" panose="020B0604020202020204" pitchFamily="34" charset="0"/>
              <a:buChar char="•"/>
            </a:pPr>
            <a:r>
              <a:rPr lang="en-US" sz="1400" dirty="0"/>
              <a:t>Tour the facility to see all cranes and lifting devices </a:t>
            </a:r>
          </a:p>
        </p:txBody>
      </p:sp>
      <p:sp>
        <p:nvSpPr>
          <p:cNvPr id="4" name="TextBox 3"/>
          <p:cNvSpPr txBox="1"/>
          <p:nvPr/>
        </p:nvSpPr>
        <p:spPr>
          <a:xfrm>
            <a:off x="1024218" y="5076617"/>
            <a:ext cx="6858000" cy="1400383"/>
          </a:xfrm>
          <a:prstGeom prst="rect">
            <a:avLst/>
          </a:prstGeom>
          <a:noFill/>
        </p:spPr>
        <p:txBody>
          <a:bodyPr wrap="square" rtlCol="0">
            <a:spAutoFit/>
          </a:bodyPr>
          <a:lstStyle/>
          <a:p>
            <a:pPr marL="171450" indent="-171450">
              <a:spcAft>
                <a:spcPts val="600"/>
              </a:spcAft>
              <a:buFont typeface="Arial" panose="020B0604020202020204" pitchFamily="34" charset="0"/>
              <a:buChar char="•"/>
            </a:pPr>
            <a:r>
              <a:rPr lang="en-US" sz="1400" dirty="0"/>
              <a:t>Show the student how to properly inspect and operate crane and rigging</a:t>
            </a:r>
          </a:p>
          <a:p>
            <a:pPr marL="171450" indent="-171450">
              <a:spcAft>
                <a:spcPts val="600"/>
              </a:spcAft>
              <a:buFont typeface="Arial" panose="020B0604020202020204" pitchFamily="34" charset="0"/>
              <a:buChar char="•"/>
            </a:pPr>
            <a:r>
              <a:rPr lang="en-US" sz="1400" dirty="0"/>
              <a:t>Discuss what the associate did incorrectly</a:t>
            </a:r>
          </a:p>
          <a:p>
            <a:pPr marL="171450" indent="-171450">
              <a:spcAft>
                <a:spcPts val="600"/>
              </a:spcAft>
              <a:buFont typeface="Arial" panose="020B0604020202020204" pitchFamily="34" charset="0"/>
              <a:buChar char="•"/>
            </a:pPr>
            <a:r>
              <a:rPr lang="en-US" sz="1400" dirty="0"/>
              <a:t>Have the student show you safe operation </a:t>
            </a:r>
          </a:p>
          <a:p>
            <a:pPr marL="171450" indent="-171450">
              <a:spcAft>
                <a:spcPts val="600"/>
              </a:spcAft>
              <a:buFont typeface="Arial" panose="020B0604020202020204" pitchFamily="34" charset="0"/>
              <a:buChar char="•"/>
            </a:pPr>
            <a:r>
              <a:rPr lang="en-US" sz="1400" dirty="0"/>
              <a:t>Student must be able to explain, in his/her own words, what he/she did wrong and how they will prevent repeating the mistake</a:t>
            </a:r>
          </a:p>
        </p:txBody>
      </p:sp>
      <p:sp>
        <p:nvSpPr>
          <p:cNvPr id="7" name="TextBox 6"/>
          <p:cNvSpPr txBox="1"/>
          <p:nvPr/>
        </p:nvSpPr>
        <p:spPr>
          <a:xfrm>
            <a:off x="883024" y="4723616"/>
            <a:ext cx="2514600" cy="307777"/>
          </a:xfrm>
          <a:prstGeom prst="rect">
            <a:avLst/>
          </a:prstGeom>
          <a:noFill/>
        </p:spPr>
        <p:txBody>
          <a:bodyPr wrap="square" rtlCol="0">
            <a:spAutoFit/>
          </a:bodyPr>
          <a:lstStyle/>
          <a:p>
            <a:r>
              <a:rPr lang="en-US" sz="1400" b="1" dirty="0"/>
              <a:t>Refresher Training</a:t>
            </a:r>
          </a:p>
        </p:txBody>
      </p:sp>
      <p:sp>
        <p:nvSpPr>
          <p:cNvPr id="8" name="TextBox 7"/>
          <p:cNvSpPr txBox="1"/>
          <p:nvPr/>
        </p:nvSpPr>
        <p:spPr>
          <a:xfrm>
            <a:off x="883024" y="1681586"/>
            <a:ext cx="2590800" cy="307777"/>
          </a:xfrm>
          <a:prstGeom prst="rect">
            <a:avLst/>
          </a:prstGeom>
          <a:noFill/>
        </p:spPr>
        <p:txBody>
          <a:bodyPr wrap="square" rtlCol="0">
            <a:spAutoFit/>
          </a:bodyPr>
          <a:lstStyle/>
          <a:p>
            <a:r>
              <a:rPr lang="en-US" sz="1400" b="1" dirty="0"/>
              <a:t>Initial Training</a:t>
            </a:r>
          </a:p>
        </p:txBody>
      </p:sp>
      <p:sp>
        <p:nvSpPr>
          <p:cNvPr id="10" name="Rectangle 9"/>
          <p:cNvSpPr/>
          <p:nvPr/>
        </p:nvSpPr>
        <p:spPr>
          <a:xfrm>
            <a:off x="0" y="609600"/>
            <a:ext cx="9144000" cy="413266"/>
          </a:xfrm>
          <a:prstGeom prst="rect">
            <a:avLst/>
          </a:prstGeom>
          <a:solidFill>
            <a:srgbClr val="303C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Preparation</a:t>
            </a:r>
          </a:p>
        </p:txBody>
      </p:sp>
    </p:spTree>
    <p:extLst>
      <p:ext uri="{BB962C8B-B14F-4D97-AF65-F5344CB8AC3E}">
        <p14:creationId xmlns:p14="http://schemas.microsoft.com/office/powerpoint/2010/main" val="241654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1682" y="1236274"/>
            <a:ext cx="1066800" cy="369332"/>
          </a:xfrm>
          <a:prstGeom prst="rect">
            <a:avLst/>
          </a:prstGeom>
          <a:noFill/>
        </p:spPr>
        <p:txBody>
          <a:bodyPr wrap="square" rtlCol="0">
            <a:spAutoFit/>
          </a:bodyPr>
          <a:lstStyle/>
          <a:p>
            <a:r>
              <a:rPr lang="en-US" dirty="0"/>
              <a:t>Testing</a:t>
            </a:r>
          </a:p>
        </p:txBody>
      </p:sp>
      <p:sp>
        <p:nvSpPr>
          <p:cNvPr id="3" name="TextBox 2"/>
          <p:cNvSpPr txBox="1"/>
          <p:nvPr/>
        </p:nvSpPr>
        <p:spPr>
          <a:xfrm>
            <a:off x="1046629" y="1981200"/>
            <a:ext cx="7030570" cy="892552"/>
          </a:xfrm>
          <a:prstGeom prst="rect">
            <a:avLst/>
          </a:prstGeom>
          <a:noFill/>
        </p:spPr>
        <p:txBody>
          <a:bodyPr wrap="square" rtlCol="0">
            <a:spAutoFit/>
          </a:bodyPr>
          <a:lstStyle/>
          <a:p>
            <a:pPr marL="171450" indent="-171450">
              <a:spcAft>
                <a:spcPts val="600"/>
              </a:spcAft>
              <a:buFont typeface="Arial" panose="020B0604020202020204" pitchFamily="34" charset="0"/>
              <a:buChar char="•"/>
            </a:pPr>
            <a:r>
              <a:rPr lang="en-US" sz="1400" dirty="0"/>
              <a:t>All students must pass the quiz with 100% accuracy</a:t>
            </a:r>
          </a:p>
          <a:p>
            <a:pPr marL="171450" indent="-171450">
              <a:spcAft>
                <a:spcPts val="600"/>
              </a:spcAft>
              <a:buFont typeface="Arial" panose="020B0604020202020204" pitchFamily="34" charset="0"/>
              <a:buChar char="•"/>
            </a:pPr>
            <a:r>
              <a:rPr lang="en-US" sz="1400" dirty="0"/>
              <a:t>All students must successfully pass hands-on test</a:t>
            </a:r>
          </a:p>
          <a:p>
            <a:pPr marL="171450" indent="-171450">
              <a:spcAft>
                <a:spcPts val="600"/>
              </a:spcAft>
              <a:buFont typeface="Arial" panose="020B0604020202020204" pitchFamily="34" charset="0"/>
              <a:buChar char="•"/>
            </a:pPr>
            <a:r>
              <a:rPr lang="en-US" sz="1400" dirty="0"/>
              <a:t>DO NOT BE AFRAID TO DISQUALIFY AN ASSOCIATE WHO FAILS ANY PART OF THE TESTING</a:t>
            </a:r>
          </a:p>
        </p:txBody>
      </p:sp>
      <p:sp>
        <p:nvSpPr>
          <p:cNvPr id="4" name="TextBox 3"/>
          <p:cNvSpPr txBox="1"/>
          <p:nvPr/>
        </p:nvSpPr>
        <p:spPr>
          <a:xfrm>
            <a:off x="1046628" y="3810000"/>
            <a:ext cx="7030571" cy="892552"/>
          </a:xfrm>
          <a:prstGeom prst="rect">
            <a:avLst/>
          </a:prstGeom>
          <a:noFill/>
        </p:spPr>
        <p:txBody>
          <a:bodyPr wrap="square" rtlCol="0">
            <a:spAutoFit/>
          </a:bodyPr>
          <a:lstStyle/>
          <a:p>
            <a:pPr marL="171450" indent="-171450">
              <a:spcAft>
                <a:spcPts val="600"/>
              </a:spcAft>
              <a:buFont typeface="Arial" panose="020B0604020202020204" pitchFamily="34" charset="0"/>
              <a:buChar char="•"/>
            </a:pPr>
            <a:r>
              <a:rPr lang="en-US" sz="1400" dirty="0"/>
              <a:t>Re-certification must include a review of the associate performing a lift as part of their job</a:t>
            </a:r>
          </a:p>
          <a:p>
            <a:pPr marL="171450" indent="-171450">
              <a:spcAft>
                <a:spcPts val="600"/>
              </a:spcAft>
              <a:buFont typeface="Arial" panose="020B0604020202020204" pitchFamily="34" charset="0"/>
              <a:buChar char="•"/>
            </a:pPr>
            <a:r>
              <a:rPr lang="en-US" sz="1400" dirty="0"/>
              <a:t>Associate completes quiz included in refresher training presentation</a:t>
            </a:r>
          </a:p>
          <a:p>
            <a:pPr marL="171450" indent="-171450">
              <a:spcAft>
                <a:spcPts val="600"/>
              </a:spcAft>
              <a:buFont typeface="Arial" panose="020B0604020202020204" pitchFamily="34" charset="0"/>
              <a:buChar char="•"/>
            </a:pPr>
            <a:r>
              <a:rPr lang="en-US" sz="1400" dirty="0"/>
              <a:t>DO NOT BE AFRAID TO DISQUALIFY AN ASSOCIATE WHO FAILS RECERTIFICATION</a:t>
            </a:r>
          </a:p>
        </p:txBody>
      </p:sp>
      <p:sp>
        <p:nvSpPr>
          <p:cNvPr id="5" name="TextBox 4"/>
          <p:cNvSpPr txBox="1"/>
          <p:nvPr/>
        </p:nvSpPr>
        <p:spPr>
          <a:xfrm>
            <a:off x="914400" y="3429000"/>
            <a:ext cx="2514600" cy="307777"/>
          </a:xfrm>
          <a:prstGeom prst="rect">
            <a:avLst/>
          </a:prstGeom>
          <a:noFill/>
        </p:spPr>
        <p:txBody>
          <a:bodyPr wrap="square" rtlCol="0">
            <a:spAutoFit/>
          </a:bodyPr>
          <a:lstStyle/>
          <a:p>
            <a:r>
              <a:rPr lang="en-US" sz="1400" b="1" dirty="0"/>
              <a:t>Refresher Training</a:t>
            </a:r>
          </a:p>
        </p:txBody>
      </p:sp>
      <p:sp>
        <p:nvSpPr>
          <p:cNvPr id="6" name="TextBox 5"/>
          <p:cNvSpPr txBox="1"/>
          <p:nvPr/>
        </p:nvSpPr>
        <p:spPr>
          <a:xfrm>
            <a:off x="905436" y="1673423"/>
            <a:ext cx="2590800" cy="307777"/>
          </a:xfrm>
          <a:prstGeom prst="rect">
            <a:avLst/>
          </a:prstGeom>
          <a:noFill/>
        </p:spPr>
        <p:txBody>
          <a:bodyPr wrap="square" rtlCol="0">
            <a:spAutoFit/>
          </a:bodyPr>
          <a:lstStyle/>
          <a:p>
            <a:r>
              <a:rPr lang="en-US" sz="1400" b="1" dirty="0"/>
              <a:t>Initial Training</a:t>
            </a:r>
          </a:p>
        </p:txBody>
      </p:sp>
      <p:sp>
        <p:nvSpPr>
          <p:cNvPr id="8" name="Rectangle 7"/>
          <p:cNvSpPr/>
          <p:nvPr/>
        </p:nvSpPr>
        <p:spPr>
          <a:xfrm>
            <a:off x="0" y="609600"/>
            <a:ext cx="9144000" cy="413266"/>
          </a:xfrm>
          <a:prstGeom prst="rect">
            <a:avLst/>
          </a:prstGeom>
          <a:solidFill>
            <a:srgbClr val="303C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Preparation</a:t>
            </a:r>
          </a:p>
        </p:txBody>
      </p:sp>
    </p:spTree>
    <p:extLst>
      <p:ext uri="{BB962C8B-B14F-4D97-AF65-F5344CB8AC3E}">
        <p14:creationId xmlns:p14="http://schemas.microsoft.com/office/powerpoint/2010/main" val="3674378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
        <p:nvSpPr>
          <p:cNvPr id="3" name="TextBox 2"/>
          <p:cNvSpPr txBox="1"/>
          <p:nvPr/>
        </p:nvSpPr>
        <p:spPr>
          <a:xfrm>
            <a:off x="452718" y="1230868"/>
            <a:ext cx="5181600" cy="369332"/>
          </a:xfrm>
          <a:prstGeom prst="rect">
            <a:avLst/>
          </a:prstGeom>
          <a:noFill/>
        </p:spPr>
        <p:txBody>
          <a:bodyPr wrap="square" rtlCol="0">
            <a:spAutoFit/>
          </a:bodyPr>
          <a:lstStyle/>
          <a:p>
            <a:r>
              <a:rPr lang="en-US" dirty="0"/>
              <a:t>Presentation</a:t>
            </a: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394"/>
          <a:stretch>
            <a:fillRect/>
          </a:stretch>
        </p:blipFill>
        <p:spPr bwMode="auto">
          <a:xfrm>
            <a:off x="152400" y="1676400"/>
            <a:ext cx="6083300" cy="434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400800" y="1752600"/>
            <a:ext cx="2590800" cy="1600438"/>
          </a:xfrm>
          <a:prstGeom prst="rect">
            <a:avLst/>
          </a:prstGeom>
          <a:noFill/>
        </p:spPr>
        <p:txBody>
          <a:bodyPr wrap="square" rtlCol="0">
            <a:spAutoFit/>
          </a:bodyPr>
          <a:lstStyle/>
          <a:p>
            <a:r>
              <a:rPr lang="en-US" sz="1400" dirty="0"/>
              <a:t>Open SAF-T-1001, located at:</a:t>
            </a:r>
          </a:p>
          <a:p>
            <a:endParaRPr lang="en-US" sz="1400" dirty="0"/>
          </a:p>
          <a:p>
            <a:r>
              <a:rPr lang="en-US" sz="1400" dirty="0"/>
              <a:t> G:\Safety\Safety Training\Crane and Hoist</a:t>
            </a:r>
          </a:p>
          <a:p>
            <a:endParaRPr lang="en-US" sz="1400" dirty="0"/>
          </a:p>
          <a:p>
            <a:r>
              <a:rPr lang="en-US" sz="1400" dirty="0"/>
              <a:t>Provide associate(s) with handouts.</a:t>
            </a:r>
          </a:p>
        </p:txBody>
      </p:sp>
    </p:spTree>
    <p:extLst>
      <p:ext uri="{BB962C8B-B14F-4D97-AF65-F5344CB8AC3E}">
        <p14:creationId xmlns:p14="http://schemas.microsoft.com/office/powerpoint/2010/main" val="1504731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29" y="1213245"/>
            <a:ext cx="3334871" cy="2337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7236" y="3795851"/>
            <a:ext cx="3276600" cy="461665"/>
          </a:xfrm>
          <a:prstGeom prst="rect">
            <a:avLst/>
          </a:prstGeom>
          <a:noFill/>
        </p:spPr>
        <p:txBody>
          <a:bodyPr wrap="square" rtlCol="0">
            <a:spAutoFit/>
          </a:bodyPr>
          <a:lstStyle/>
          <a:p>
            <a:r>
              <a:rPr lang="en-US" sz="1200" dirty="0"/>
              <a:t>Review the main parts of the crane with the operator(s) in training.</a:t>
            </a:r>
          </a:p>
        </p:txBody>
      </p:sp>
      <p:sp>
        <p:nvSpPr>
          <p:cNvPr id="3" name="TextBox 2"/>
          <p:cNvSpPr txBox="1"/>
          <p:nvPr/>
        </p:nvSpPr>
        <p:spPr>
          <a:xfrm>
            <a:off x="71718" y="3045023"/>
            <a:ext cx="2895600" cy="307777"/>
          </a:xfrm>
          <a:prstGeom prst="rect">
            <a:avLst/>
          </a:prstGeom>
          <a:noFill/>
        </p:spPr>
        <p:txBody>
          <a:bodyPr wrap="square" rtlCol="0">
            <a:spAutoFit/>
          </a:bodyPr>
          <a:lstStyle/>
          <a:p>
            <a:r>
              <a:rPr lang="en-US" sz="1400" dirty="0"/>
              <a:t>Slide 2</a:t>
            </a:r>
          </a:p>
        </p:txBody>
      </p:sp>
      <p:sp>
        <p:nvSpPr>
          <p:cNvPr id="5" name="TextBox 4"/>
          <p:cNvSpPr txBox="1"/>
          <p:nvPr/>
        </p:nvSpPr>
        <p:spPr>
          <a:xfrm>
            <a:off x="5562600" y="3828871"/>
            <a:ext cx="3276600" cy="1200329"/>
          </a:xfrm>
          <a:prstGeom prst="rect">
            <a:avLst/>
          </a:prstGeom>
          <a:noFill/>
        </p:spPr>
        <p:txBody>
          <a:bodyPr wrap="square" rtlCol="0">
            <a:spAutoFit/>
          </a:bodyPr>
          <a:lstStyle/>
          <a:p>
            <a:r>
              <a:rPr lang="en-US" sz="1200" dirty="0"/>
              <a:t>Discuss the common types of injuries and property damage that can occur when operating cranes.</a:t>
            </a:r>
          </a:p>
          <a:p>
            <a:endParaRPr lang="en-US" sz="1200" dirty="0"/>
          </a:p>
          <a:p>
            <a:r>
              <a:rPr lang="en-US" sz="1200" dirty="0"/>
              <a:t>Emphasize that crane accidents are 100% preventable.</a:t>
            </a:r>
          </a:p>
        </p:txBody>
      </p:sp>
      <p:sp>
        <p:nvSpPr>
          <p:cNvPr id="6" name="TextBox 5"/>
          <p:cNvSpPr txBox="1"/>
          <p:nvPr/>
        </p:nvSpPr>
        <p:spPr>
          <a:xfrm>
            <a:off x="5567082" y="3045023"/>
            <a:ext cx="2895600" cy="307777"/>
          </a:xfrm>
          <a:prstGeom prst="rect">
            <a:avLst/>
          </a:prstGeom>
          <a:noFill/>
        </p:spPr>
        <p:txBody>
          <a:bodyPr wrap="square" rtlCol="0">
            <a:spAutoFit/>
          </a:bodyPr>
          <a:lstStyle/>
          <a:p>
            <a:r>
              <a:rPr lang="en-US" sz="1400" dirty="0"/>
              <a:t>Slide 3</a:t>
            </a: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400" y="1288614"/>
            <a:ext cx="3304142" cy="2324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714579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893" y="1111508"/>
            <a:ext cx="5405321"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715000" y="1568708"/>
            <a:ext cx="3276600" cy="4832092"/>
          </a:xfrm>
          <a:prstGeom prst="rect">
            <a:avLst/>
          </a:prstGeom>
          <a:noFill/>
        </p:spPr>
        <p:txBody>
          <a:bodyPr wrap="square" rtlCol="0">
            <a:spAutoFit/>
          </a:bodyPr>
          <a:lstStyle/>
          <a:p>
            <a:r>
              <a:rPr lang="en-US" sz="1400" dirty="0"/>
              <a:t>The next several slides include YouTube videos. </a:t>
            </a:r>
          </a:p>
          <a:p>
            <a:endParaRPr lang="en-US" sz="1400" dirty="0"/>
          </a:p>
          <a:p>
            <a:r>
              <a:rPr lang="en-US" sz="1400" dirty="0"/>
              <a:t>You can view the video in full screen by hovering the mouse over the bottom section of the screen, then click on the Full Screen icon on the bottom right.</a:t>
            </a:r>
          </a:p>
          <a:p>
            <a:endParaRPr lang="en-US" sz="1400" dirty="0"/>
          </a:p>
          <a:p>
            <a:r>
              <a:rPr lang="en-US" sz="1400" dirty="0"/>
              <a:t>These videos are studies of actual events that led to fatalities while using cranes in shipyards. Discuss how the cranes used within Yaskawa pose similar hazards.</a:t>
            </a:r>
          </a:p>
          <a:p>
            <a:endParaRPr lang="en-US" sz="1400" dirty="0"/>
          </a:p>
          <a:p>
            <a:r>
              <a:rPr lang="en-US" sz="1400" dirty="0"/>
              <a:t>Each of these videos contain two parts: first a description of the accident, then what mistakes were made that led to the accident.</a:t>
            </a:r>
          </a:p>
          <a:p>
            <a:endParaRPr lang="en-US" sz="1400" dirty="0"/>
          </a:p>
          <a:p>
            <a:r>
              <a:rPr lang="en-US" sz="1400" dirty="0"/>
              <a:t>Pause the video before the second part and ask the operator-in-training to tell you what caused the accident, then show the rest of the video.</a:t>
            </a:r>
          </a:p>
        </p:txBody>
      </p:sp>
      <p:sp>
        <p:nvSpPr>
          <p:cNvPr id="4" name="TextBox 3"/>
          <p:cNvSpPr txBox="1"/>
          <p:nvPr/>
        </p:nvSpPr>
        <p:spPr>
          <a:xfrm>
            <a:off x="5715000" y="1111508"/>
            <a:ext cx="2895600" cy="381000"/>
          </a:xfrm>
          <a:prstGeom prst="rect">
            <a:avLst/>
          </a:prstGeom>
          <a:noFill/>
        </p:spPr>
        <p:txBody>
          <a:bodyPr wrap="square" rtlCol="0">
            <a:spAutoFit/>
          </a:bodyPr>
          <a:lstStyle/>
          <a:p>
            <a:r>
              <a:rPr lang="en-US" dirty="0"/>
              <a:t>Slides 4-8</a:t>
            </a:r>
          </a:p>
        </p:txBody>
      </p:sp>
      <p:sp>
        <p:nvSpPr>
          <p:cNvPr id="5" name="Rectangle 4"/>
          <p:cNvSpPr/>
          <p:nvPr/>
        </p:nvSpPr>
        <p:spPr>
          <a:xfrm>
            <a:off x="0" y="609600"/>
            <a:ext cx="9144000" cy="413266"/>
          </a:xfrm>
          <a:prstGeom prst="rect">
            <a:avLst/>
          </a:prstGeom>
          <a:solidFill>
            <a:srgbClr val="004A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Classroom Training</a:t>
            </a:r>
          </a:p>
        </p:txBody>
      </p:sp>
    </p:spTree>
    <p:extLst>
      <p:ext uri="{BB962C8B-B14F-4D97-AF65-F5344CB8AC3E}">
        <p14:creationId xmlns:p14="http://schemas.microsoft.com/office/powerpoint/2010/main" val="29500223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2165</TotalTime>
  <Words>3205</Words>
  <Application>Microsoft Office PowerPoint</Application>
  <PresentationFormat>On-screen Show (4:3)</PresentationFormat>
  <Paragraphs>429</Paragraphs>
  <Slides>37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37</vt:i4>
      </vt:variant>
    </vt:vector>
  </HeadingPairs>
  <TitlesOfParts>
    <vt:vector size="40"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Symanetc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Thurwanger</dc:creator>
  <cp:lastModifiedBy>David Thurwanger</cp:lastModifiedBy>
  <cp:revision>53</cp:revision>
  <dcterms:created xsi:type="dcterms:W3CDTF">2017-06-07T14:39:04Z</dcterms:created>
  <dcterms:modified xsi:type="dcterms:W3CDTF">2026-07-13T16:19:42Z</dcterms:modified>
</cp:coreProperties>
</file>